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sldIdLst>
    <p:sldId id="256" r:id="rId2"/>
    <p:sldId id="277" r:id="rId3"/>
    <p:sldId id="286" r:id="rId4"/>
    <p:sldId id="287" r:id="rId5"/>
    <p:sldId id="285" r:id="rId6"/>
    <p:sldId id="303" r:id="rId7"/>
    <p:sldId id="257" r:id="rId8"/>
    <p:sldId id="258" r:id="rId9"/>
    <p:sldId id="259" r:id="rId10"/>
    <p:sldId id="261" r:id="rId11"/>
    <p:sldId id="265" r:id="rId12"/>
    <p:sldId id="266" r:id="rId13"/>
    <p:sldId id="263" r:id="rId14"/>
    <p:sldId id="264" r:id="rId15"/>
    <p:sldId id="262" r:id="rId16"/>
    <p:sldId id="304" r:id="rId17"/>
    <p:sldId id="260" r:id="rId18"/>
    <p:sldId id="267" r:id="rId19"/>
    <p:sldId id="268" r:id="rId20"/>
    <p:sldId id="269" r:id="rId21"/>
    <p:sldId id="270" r:id="rId22"/>
    <p:sldId id="305" r:id="rId23"/>
    <p:sldId id="271" r:id="rId24"/>
    <p:sldId id="273" r:id="rId25"/>
    <p:sldId id="278" r:id="rId26"/>
    <p:sldId id="274" r:id="rId27"/>
    <p:sldId id="272" r:id="rId28"/>
    <p:sldId id="306" r:id="rId29"/>
    <p:sldId id="275" r:id="rId30"/>
    <p:sldId id="276" r:id="rId31"/>
    <p:sldId id="279" r:id="rId32"/>
    <p:sldId id="280" r:id="rId33"/>
    <p:sldId id="281" r:id="rId34"/>
    <p:sldId id="282" r:id="rId35"/>
    <p:sldId id="283" r:id="rId36"/>
    <p:sldId id="284" r:id="rId37"/>
    <p:sldId id="288" r:id="rId38"/>
    <p:sldId id="290" r:id="rId39"/>
    <p:sldId id="289" r:id="rId40"/>
    <p:sldId id="291" r:id="rId41"/>
    <p:sldId id="297" r:id="rId42"/>
    <p:sldId id="298" r:id="rId43"/>
    <p:sldId id="292" r:id="rId44"/>
    <p:sldId id="293" r:id="rId45"/>
    <p:sldId id="294" r:id="rId46"/>
    <p:sldId id="295" r:id="rId47"/>
    <p:sldId id="296" r:id="rId48"/>
    <p:sldId id="300" r:id="rId49"/>
    <p:sldId id="299" r:id="rId50"/>
    <p:sldId id="302" r:id="rId51"/>
    <p:sldId id="301" r:id="rId5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91BA3F6-4469-4F02-8DA7-04799706FFB9}">
          <p14:sldIdLst>
            <p14:sldId id="256"/>
            <p14:sldId id="277"/>
            <p14:sldId id="286"/>
            <p14:sldId id="287"/>
          </p14:sldIdLst>
        </p14:section>
        <p14:section name="T1" id="{E718BAA9-1298-461B-908C-B2F9C54B7FD9}">
          <p14:sldIdLst>
            <p14:sldId id="285"/>
          </p14:sldIdLst>
        </p14:section>
        <p14:section name="T1A" id="{DC908921-EE89-427A-AD35-5D3C22A2E498}">
          <p14:sldIdLst>
            <p14:sldId id="303"/>
            <p14:sldId id="257"/>
            <p14:sldId id="258"/>
            <p14:sldId id="259"/>
            <p14:sldId id="261"/>
            <p14:sldId id="265"/>
            <p14:sldId id="266"/>
            <p14:sldId id="263"/>
            <p14:sldId id="264"/>
            <p14:sldId id="262"/>
          </p14:sldIdLst>
        </p14:section>
        <p14:section name="T1B" id="{11CF0ECC-E7AD-44BF-A78D-C9FD3026C623}">
          <p14:sldIdLst>
            <p14:sldId id="304"/>
            <p14:sldId id="260"/>
            <p14:sldId id="267"/>
            <p14:sldId id="268"/>
            <p14:sldId id="269"/>
            <p14:sldId id="270"/>
          </p14:sldIdLst>
        </p14:section>
        <p14:section name="T1C" id="{52316BF1-554E-45FE-B68B-979C40CD92E4}">
          <p14:sldIdLst>
            <p14:sldId id="305"/>
            <p14:sldId id="271"/>
            <p14:sldId id="273"/>
            <p14:sldId id="278"/>
            <p14:sldId id="274"/>
            <p14:sldId id="272"/>
          </p14:sldIdLst>
        </p14:section>
        <p14:section name="T1D" id="{60C99A5F-8D2D-41BC-BE4C-B0B2AE705CC4}">
          <p14:sldIdLst>
            <p14:sldId id="306"/>
            <p14:sldId id="275"/>
            <p14:sldId id="276"/>
          </p14:sldIdLst>
        </p14:section>
        <p14:section name="T1E" id="{53F7E348-3822-4FED-A04B-50D9A2469B1E}">
          <p14:sldIdLst>
            <p14:sldId id="279"/>
            <p14:sldId id="280"/>
          </p14:sldIdLst>
        </p14:section>
        <p14:section name="T1F" id="{B9A3BA40-6B4D-4ABF-AC36-179FF2963358}">
          <p14:sldIdLst>
            <p14:sldId id="281"/>
            <p14:sldId id="282"/>
            <p14:sldId id="283"/>
          </p14:sldIdLst>
        </p14:section>
        <p14:section name="T2A" id="{1547E983-962B-47E1-AF16-2E4F1F358B74}">
          <p14:sldIdLst>
            <p14:sldId id="284"/>
            <p14:sldId id="288"/>
            <p14:sldId id="290"/>
            <p14:sldId id="289"/>
            <p14:sldId id="291"/>
          </p14:sldIdLst>
        </p14:section>
        <p14:section name="T2B" id="{A4AF6A0F-B7CE-465E-9C7D-EA1C9B6FB373}">
          <p14:sldIdLst>
            <p14:sldId id="297"/>
            <p14:sldId id="298"/>
            <p14:sldId id="292"/>
            <p14:sldId id="293"/>
            <p14:sldId id="294"/>
            <p14:sldId id="295"/>
          </p14:sldIdLst>
        </p14:section>
        <p14:section name="T2C" id="{FBF23A1D-CD58-4A93-878E-5524286C678A}">
          <p14:sldIdLst>
            <p14:sldId id="296"/>
            <p14:sldId id="300"/>
            <p14:sldId id="299"/>
            <p14:sldId id="302"/>
            <p14:sldId id="30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83" autoAdjust="0"/>
  </p:normalViewPr>
  <p:slideViewPr>
    <p:cSldViewPr>
      <p:cViewPr varScale="1">
        <p:scale>
          <a:sx n="149" d="100"/>
          <a:sy n="149" d="100"/>
        </p:scale>
        <p:origin x="-534" y="-9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E05F02-5A8B-4066-B15F-9CA0A723320E}" type="datetimeFigureOut">
              <a:rPr lang="en-US" smtClean="0"/>
              <a:t>1/17/2022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8AC776-E959-4347-B9D7-86BFD0795333}" type="slidenum">
              <a:rPr lang="en-US" smtClean="0"/>
              <a:t>‹#›</a:t>
            </a:fld>
            <a:endParaRPr lang="en-US"/>
          </a:p>
        </p:txBody>
      </p:sp>
    </p:spTree>
    <p:extLst>
      <p:ext uri="{BB962C8B-B14F-4D97-AF65-F5344CB8AC3E}">
        <p14:creationId xmlns:p14="http://schemas.microsoft.com/office/powerpoint/2010/main" val="3020333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a:t>
            </a:r>
            <a:r>
              <a:rPr lang="en-US" baseline="0" dirty="0" smtClean="0"/>
              <a:t> (B) indicates which answer is right, that part will be left off of the final exam.</a:t>
            </a:r>
            <a:br>
              <a:rPr lang="en-US" baseline="0" dirty="0" smtClean="0"/>
            </a:br>
            <a:r>
              <a:rPr lang="en-US" baseline="0" dirty="0" smtClean="0"/>
              <a:t/>
            </a:r>
            <a:br>
              <a:rPr lang="en-US" baseline="0" dirty="0" smtClean="0"/>
            </a:br>
            <a:r>
              <a:rPr lang="en-US" baseline="0" dirty="0" smtClean="0"/>
              <a:t>There will be several distractors away from the correct answer on most questions. In this case, I consider A &amp; C to be distractors, and D to be completely wrong.</a:t>
            </a:r>
            <a:br>
              <a:rPr lang="en-US" baseline="0" dirty="0" smtClean="0"/>
            </a:br>
            <a:r>
              <a:rPr lang="en-US" baseline="0" dirty="0" smtClean="0"/>
              <a:t/>
            </a:r>
            <a:br>
              <a:rPr lang="en-US" baseline="0" dirty="0" smtClean="0"/>
            </a:br>
            <a:r>
              <a:rPr lang="en-US" baseline="0" dirty="0" smtClean="0"/>
              <a:t>A. is wrong because in ham radio we use vertical polarization for repeaters, changing to horizontal polarization will significantly reduce the signal strength, which will just make things worse.</a:t>
            </a:r>
            <a:br>
              <a:rPr lang="en-US" baseline="0" dirty="0" smtClean="0"/>
            </a:br>
            <a:r>
              <a:rPr lang="en-US" baseline="0" dirty="0" smtClean="0"/>
              <a:t>C. is wrong because the long path refers to pointing your antenna in the opposite direction and going all the way around the earth. This can work with HF Skip Communications, it does not work on VHF frequencies and above. 99% of repeaters are use VHF or higher frequencies.</a:t>
            </a:r>
            <a:br>
              <a:rPr lang="en-US" baseline="0" dirty="0" smtClean="0"/>
            </a:br>
            <a:r>
              <a:rPr lang="en-US" baseline="0" dirty="0" smtClean="0"/>
              <a:t>D. Is completely wrong because the antenna SWR measure how much of the signal is reflected back to the transmitter by impedance mismatches. The higher the SWR the more the transmitted signal energy is turned into heat rather than being radiated by the antenna. If the SWR is high enough most modern radios will actually turn down their amplifier power levels to prevent damaging the TX.</a:t>
            </a:r>
            <a:endParaRPr lang="en-US" dirty="0"/>
          </a:p>
        </p:txBody>
      </p:sp>
      <p:sp>
        <p:nvSpPr>
          <p:cNvPr id="4" name="Slide Number Placeholder 3"/>
          <p:cNvSpPr>
            <a:spLocks noGrp="1"/>
          </p:cNvSpPr>
          <p:nvPr>
            <p:ph type="sldNum" sz="quarter" idx="10"/>
          </p:nvPr>
        </p:nvSpPr>
        <p:spPr/>
        <p:txBody>
          <a:bodyPr/>
          <a:lstStyle/>
          <a:p>
            <a:fld id="{048AC776-E959-4347-B9D7-86BFD0795333}" type="slidenum">
              <a:rPr lang="en-US" smtClean="0"/>
              <a:t>4</a:t>
            </a:fld>
            <a:endParaRPr lang="en-US"/>
          </a:p>
        </p:txBody>
      </p:sp>
    </p:spTree>
    <p:extLst>
      <p:ext uri="{BB962C8B-B14F-4D97-AF65-F5344CB8AC3E}">
        <p14:creationId xmlns:p14="http://schemas.microsoft.com/office/powerpoint/2010/main" val="2234455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ITU</a:t>
            </a:r>
            <a:r>
              <a:rPr lang="en-US" baseline="0" dirty="0" smtClean="0"/>
              <a:t> region has slightly different frequency ranges.</a:t>
            </a:r>
            <a:endParaRPr lang="en-US" dirty="0"/>
          </a:p>
        </p:txBody>
      </p:sp>
      <p:sp>
        <p:nvSpPr>
          <p:cNvPr id="4" name="Slide Number Placeholder 3"/>
          <p:cNvSpPr>
            <a:spLocks noGrp="1"/>
          </p:cNvSpPr>
          <p:nvPr>
            <p:ph type="sldNum" sz="quarter" idx="10"/>
          </p:nvPr>
        </p:nvSpPr>
        <p:spPr/>
        <p:txBody>
          <a:bodyPr/>
          <a:lstStyle/>
          <a:p>
            <a:fld id="{048AC776-E959-4347-B9D7-86BFD0795333}" type="slidenum">
              <a:rPr lang="en-US" smtClean="0"/>
              <a:t>17</a:t>
            </a:fld>
            <a:endParaRPr lang="en-US"/>
          </a:p>
        </p:txBody>
      </p:sp>
    </p:spTree>
    <p:extLst>
      <p:ext uri="{BB962C8B-B14F-4D97-AF65-F5344CB8AC3E}">
        <p14:creationId xmlns:p14="http://schemas.microsoft.com/office/powerpoint/2010/main" val="1225694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photo shows the frequencies used by a Narrow FM</a:t>
            </a:r>
            <a:r>
              <a:rPr lang="en-US" baseline="0" dirty="0" smtClean="0"/>
              <a:t> signal at 145.80 </a:t>
            </a:r>
            <a:r>
              <a:rPr lang="en-US" baseline="0" dirty="0" err="1" smtClean="0"/>
              <a:t>MHz.</a:t>
            </a:r>
            <a:r>
              <a:rPr lang="en-US" baseline="0" dirty="0" smtClean="0"/>
              <a:t> The center frequency is the red line down the middle of the waterfall / Frequency display. This is a combination display, but if you look at the </a:t>
            </a:r>
            <a:r>
              <a:rPr lang="en-US" baseline="0" dirty="0" err="1" smtClean="0"/>
              <a:t>spectragraph</a:t>
            </a:r>
            <a:r>
              <a:rPr lang="en-US" baseline="0" dirty="0" smtClean="0"/>
              <a:t> chart at the bottom you will see that the signal occupies roughly from 145.793 MHz to 145.807 </a:t>
            </a:r>
            <a:r>
              <a:rPr lang="en-US" baseline="0" dirty="0" err="1" smtClean="0"/>
              <a:t>MHz.</a:t>
            </a:r>
            <a:r>
              <a:rPr lang="en-US" baseline="0" dirty="0" smtClean="0"/>
              <a:t> Thus signals have width….</a:t>
            </a:r>
            <a:endParaRPr lang="en-US" dirty="0"/>
          </a:p>
        </p:txBody>
      </p:sp>
      <p:sp>
        <p:nvSpPr>
          <p:cNvPr id="4" name="Slide Number Placeholder 3"/>
          <p:cNvSpPr>
            <a:spLocks noGrp="1"/>
          </p:cNvSpPr>
          <p:nvPr>
            <p:ph type="sldNum" sz="quarter" idx="10"/>
          </p:nvPr>
        </p:nvSpPr>
        <p:spPr/>
        <p:txBody>
          <a:bodyPr/>
          <a:lstStyle/>
          <a:p>
            <a:fld id="{048AC776-E959-4347-B9D7-86BFD0795333}" type="slidenum">
              <a:rPr lang="en-US" smtClean="0"/>
              <a:t>21</a:t>
            </a:fld>
            <a:endParaRPr lang="en-US"/>
          </a:p>
        </p:txBody>
      </p:sp>
    </p:spTree>
    <p:extLst>
      <p:ext uri="{BB962C8B-B14F-4D97-AF65-F5344CB8AC3E}">
        <p14:creationId xmlns:p14="http://schemas.microsoft.com/office/powerpoint/2010/main" val="150520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09728"/>
            <a:ext cx="8814816" cy="18790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285751"/>
            <a:ext cx="8229600" cy="165735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114550"/>
            <a:ext cx="6560234" cy="131445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4881753"/>
            <a:ext cx="3002280" cy="205740"/>
          </a:xfrm>
        </p:spPr>
        <p:txBody>
          <a:bodyPr vert="horz" rtlCol="0"/>
          <a:lstStyle>
            <a:extLst/>
          </a:lstStyle>
          <a:p>
            <a:fld id="{8F4FC3B8-5C7B-43AA-A710-184256880B1C}" type="datetimeFigureOut">
              <a:rPr lang="en-US" smtClean="0"/>
              <a:t>1/17/2022</a:t>
            </a:fld>
            <a:endParaRPr lang="en-US"/>
          </a:p>
        </p:txBody>
      </p:sp>
      <p:sp>
        <p:nvSpPr>
          <p:cNvPr id="11" name="Slide Number Placeholder 10"/>
          <p:cNvSpPr>
            <a:spLocks noGrp="1"/>
          </p:cNvSpPr>
          <p:nvPr>
            <p:ph type="sldNum" sz="quarter" idx="11"/>
          </p:nvPr>
        </p:nvSpPr>
        <p:spPr>
          <a:xfrm>
            <a:off x="8638952" y="4881753"/>
            <a:ext cx="464288" cy="205740"/>
          </a:xfrm>
        </p:spPr>
        <p:txBody>
          <a:bodyPr vert="horz" rtlCol="0"/>
          <a:lstStyle>
            <a:lvl1pPr>
              <a:defRPr>
                <a:solidFill>
                  <a:schemeClr val="tx2">
                    <a:shade val="90000"/>
                  </a:schemeClr>
                </a:solidFill>
              </a:defRPr>
            </a:lvl1pPr>
            <a:extLst/>
          </a:lstStyle>
          <a:p>
            <a:fld id="{4617B624-E357-40A3-9FAA-6D3B55229A86}" type="slidenum">
              <a:rPr lang="en-US" smtClean="0"/>
              <a:t>‹#›</a:t>
            </a:fld>
            <a:endParaRPr lang="en-US"/>
          </a:p>
        </p:txBody>
      </p:sp>
      <p:sp>
        <p:nvSpPr>
          <p:cNvPr id="12" name="Footer Placeholder 11"/>
          <p:cNvSpPr>
            <a:spLocks noGrp="1"/>
          </p:cNvSpPr>
          <p:nvPr>
            <p:ph type="ftr" sz="quarter" idx="12"/>
          </p:nvPr>
        </p:nvSpPr>
        <p:spPr>
          <a:xfrm>
            <a:off x="1600200" y="4881753"/>
            <a:ext cx="3907464" cy="20574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F4FC3B8-5C7B-43AA-A710-184256880B1C}" type="datetimeFigureOut">
              <a:rPr lang="en-US" smtClean="0"/>
              <a:t>1/17/2022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617B624-E357-40A3-9FAA-6D3B55229A8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05979"/>
            <a:ext cx="6019800" cy="4388644"/>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F4FC3B8-5C7B-43AA-A710-184256880B1C}" type="datetimeFigureOut">
              <a:rPr lang="en-US" smtClean="0"/>
              <a:t>1/17/2022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617B624-E357-40A3-9FAA-6D3B55229A8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068441"/>
            <a:ext cx="8001000" cy="6858"/>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F4FC3B8-5C7B-43AA-A710-184256880B1C}" type="datetimeFigureOut">
              <a:rPr lang="en-US" smtClean="0"/>
              <a:t>1/17/2022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617B624-E357-40A3-9FAA-6D3B55229A8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2450592"/>
            <a:ext cx="7406640" cy="6858"/>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373673"/>
            <a:ext cx="7772400" cy="2048256"/>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465785"/>
            <a:ext cx="7772400" cy="1132284"/>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4885253"/>
            <a:ext cx="3002280" cy="205740"/>
          </a:xfrm>
        </p:spPr>
        <p:txBody>
          <a:bodyPr vert="horz" rtlCol="0"/>
          <a:lstStyle>
            <a:extLst/>
          </a:lstStyle>
          <a:p>
            <a:fld id="{8F4FC3B8-5C7B-43AA-A710-184256880B1C}" type="datetimeFigureOut">
              <a:rPr lang="en-US" smtClean="0"/>
              <a:t>1/17/2022</a:t>
            </a:fld>
            <a:endParaRPr lang="en-US"/>
          </a:p>
        </p:txBody>
      </p:sp>
      <p:sp>
        <p:nvSpPr>
          <p:cNvPr id="9" name="Slide Number Placeholder 8"/>
          <p:cNvSpPr>
            <a:spLocks noGrp="1"/>
          </p:cNvSpPr>
          <p:nvPr>
            <p:ph type="sldNum" sz="quarter" idx="11"/>
          </p:nvPr>
        </p:nvSpPr>
        <p:spPr>
          <a:xfrm>
            <a:off x="8638952" y="4885253"/>
            <a:ext cx="464288" cy="205740"/>
          </a:xfrm>
        </p:spPr>
        <p:txBody>
          <a:bodyPr vert="horz" rtlCol="0"/>
          <a:lstStyle>
            <a:lvl1pPr>
              <a:defRPr>
                <a:solidFill>
                  <a:schemeClr val="tx2">
                    <a:shade val="90000"/>
                  </a:schemeClr>
                </a:solidFill>
              </a:defRPr>
            </a:lvl1pPr>
            <a:extLst/>
          </a:lstStyle>
          <a:p>
            <a:fld id="{4617B624-E357-40A3-9FAA-6D3B55229A86}" type="slidenum">
              <a:rPr lang="en-US" smtClean="0"/>
              <a:t>‹#›</a:t>
            </a:fld>
            <a:endParaRPr lang="en-US"/>
          </a:p>
        </p:txBody>
      </p:sp>
      <p:sp>
        <p:nvSpPr>
          <p:cNvPr id="10" name="Footer Placeholder 9"/>
          <p:cNvSpPr>
            <a:spLocks noGrp="1"/>
          </p:cNvSpPr>
          <p:nvPr>
            <p:ph type="ftr" sz="quarter" idx="12"/>
          </p:nvPr>
        </p:nvSpPr>
        <p:spPr>
          <a:xfrm>
            <a:off x="1600200" y="4885253"/>
            <a:ext cx="3907464" cy="20574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234440"/>
            <a:ext cx="4038600" cy="339471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234440"/>
            <a:ext cx="4038600" cy="339471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F4FC3B8-5C7B-43AA-A710-184256880B1C}" type="datetimeFigureOut">
              <a:rPr lang="en-US" smtClean="0"/>
              <a:t>1/17/2022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4885926"/>
            <a:ext cx="464288" cy="205740"/>
          </a:xfrm>
        </p:spPr>
        <p:txBody>
          <a:bodyPr/>
          <a:lstStyle>
            <a:extLst/>
          </a:lstStyle>
          <a:p>
            <a:fld id="{4617B624-E357-40A3-9FAA-6D3B55229A86}" type="slidenum">
              <a:rPr lang="en-US" smtClean="0"/>
              <a:t>‹#›</a:t>
            </a:fld>
            <a:endParaRPr lang="en-US"/>
          </a:p>
        </p:txBody>
      </p:sp>
      <p:sp>
        <p:nvSpPr>
          <p:cNvPr id="10" name="Rectangle 9"/>
          <p:cNvSpPr/>
          <p:nvPr/>
        </p:nvSpPr>
        <p:spPr>
          <a:xfrm>
            <a:off x="588392" y="1068441"/>
            <a:ext cx="8001000" cy="6858"/>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1623912"/>
            <a:ext cx="3749040" cy="6858"/>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1623912"/>
            <a:ext cx="3749040" cy="6858"/>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188961"/>
            <a:ext cx="8229600" cy="85725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151335"/>
            <a:ext cx="4040188" cy="47982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151335"/>
            <a:ext cx="4041775" cy="47982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71651"/>
            <a:ext cx="4040188" cy="2956322"/>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771651"/>
            <a:ext cx="4041775" cy="2956322"/>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F4FC3B8-5C7B-43AA-A710-184256880B1C}" type="datetimeFigureOut">
              <a:rPr lang="en-US" smtClean="0"/>
              <a:t>1/17/2022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4885926"/>
            <a:ext cx="464288" cy="205740"/>
          </a:xfrm>
        </p:spPr>
        <p:txBody>
          <a:bodyPr/>
          <a:lstStyle>
            <a:extLst/>
          </a:lstStyle>
          <a:p>
            <a:fld id="{4617B624-E357-40A3-9FAA-6D3B55229A8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89914"/>
            <a:ext cx="8229600" cy="85725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F4FC3B8-5C7B-43AA-A710-184256880B1C}" type="datetimeFigureOut">
              <a:rPr lang="en-US" smtClean="0"/>
              <a:t>1/17/2022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4617B624-E357-40A3-9FAA-6D3B55229A86}" type="slidenum">
              <a:rPr lang="en-US" smtClean="0"/>
              <a:t>‹#›</a:t>
            </a:fld>
            <a:endParaRPr lang="en-US"/>
          </a:p>
        </p:txBody>
      </p:sp>
      <p:sp>
        <p:nvSpPr>
          <p:cNvPr id="7" name="Rectangle 6"/>
          <p:cNvSpPr/>
          <p:nvPr/>
        </p:nvSpPr>
        <p:spPr>
          <a:xfrm>
            <a:off x="588392" y="1068441"/>
            <a:ext cx="8001000" cy="6858"/>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F4FC3B8-5C7B-43AA-A710-184256880B1C}" type="datetimeFigureOut">
              <a:rPr lang="en-US" smtClean="0"/>
              <a:t>1/17/2022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4617B624-E357-40A3-9FAA-6D3B55229A8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793242"/>
            <a:ext cx="3749040" cy="6858"/>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228600"/>
            <a:ext cx="3931920" cy="5715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830670"/>
            <a:ext cx="3931920" cy="8001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1657350"/>
            <a:ext cx="8666456" cy="298323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4885253"/>
            <a:ext cx="3002280" cy="205740"/>
          </a:xfrm>
        </p:spPr>
        <p:txBody>
          <a:bodyPr vert="horz" rtlCol="0"/>
          <a:lstStyle>
            <a:extLst/>
          </a:lstStyle>
          <a:p>
            <a:fld id="{8F4FC3B8-5C7B-43AA-A710-184256880B1C}" type="datetimeFigureOut">
              <a:rPr lang="en-US" smtClean="0"/>
              <a:t>1/17/2022</a:t>
            </a:fld>
            <a:endParaRPr lang="en-US"/>
          </a:p>
        </p:txBody>
      </p:sp>
      <p:sp>
        <p:nvSpPr>
          <p:cNvPr id="10" name="Slide Number Placeholder 9"/>
          <p:cNvSpPr>
            <a:spLocks noGrp="1"/>
          </p:cNvSpPr>
          <p:nvPr>
            <p:ph type="sldNum" sz="quarter" idx="11"/>
          </p:nvPr>
        </p:nvSpPr>
        <p:spPr>
          <a:xfrm>
            <a:off x="8638952" y="4885253"/>
            <a:ext cx="464288" cy="205740"/>
          </a:xfrm>
        </p:spPr>
        <p:txBody>
          <a:bodyPr vert="horz" rtlCol="0"/>
          <a:lstStyle>
            <a:lvl1pPr>
              <a:defRPr>
                <a:solidFill>
                  <a:schemeClr val="tx2">
                    <a:shade val="90000"/>
                  </a:schemeClr>
                </a:solidFill>
              </a:defRPr>
            </a:lvl1pPr>
            <a:extLst/>
          </a:lstStyle>
          <a:p>
            <a:fld id="{4617B624-E357-40A3-9FAA-6D3B55229A86}" type="slidenum">
              <a:rPr lang="en-US" smtClean="0"/>
              <a:t>‹#›</a:t>
            </a:fld>
            <a:endParaRPr lang="en-US"/>
          </a:p>
        </p:txBody>
      </p:sp>
      <p:sp>
        <p:nvSpPr>
          <p:cNvPr id="11" name="Footer Placeholder 10"/>
          <p:cNvSpPr>
            <a:spLocks noGrp="1"/>
          </p:cNvSpPr>
          <p:nvPr>
            <p:ph type="ftr" sz="quarter" idx="12"/>
          </p:nvPr>
        </p:nvSpPr>
        <p:spPr>
          <a:xfrm>
            <a:off x="1600200" y="4885253"/>
            <a:ext cx="3907464" cy="20574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3543300"/>
            <a:ext cx="5486400" cy="498402"/>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4041703"/>
            <a:ext cx="5486400" cy="684191"/>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187398"/>
            <a:ext cx="8534400" cy="325755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4881753"/>
            <a:ext cx="3002280" cy="205740"/>
          </a:xfrm>
        </p:spPr>
        <p:txBody>
          <a:bodyPr vert="horz" rtlCol="0"/>
          <a:lstStyle>
            <a:extLst/>
          </a:lstStyle>
          <a:p>
            <a:fld id="{8F4FC3B8-5C7B-43AA-A710-184256880B1C}" type="datetimeFigureOut">
              <a:rPr lang="en-US" smtClean="0"/>
              <a:t>1/17/2022</a:t>
            </a:fld>
            <a:endParaRPr lang="en-US"/>
          </a:p>
        </p:txBody>
      </p:sp>
      <p:sp>
        <p:nvSpPr>
          <p:cNvPr id="9" name="Slide Number Placeholder 8"/>
          <p:cNvSpPr>
            <a:spLocks noGrp="1"/>
          </p:cNvSpPr>
          <p:nvPr>
            <p:ph type="sldNum" sz="quarter" idx="11"/>
          </p:nvPr>
        </p:nvSpPr>
        <p:spPr>
          <a:xfrm>
            <a:off x="8638952" y="4881753"/>
            <a:ext cx="464288" cy="205740"/>
          </a:xfrm>
        </p:spPr>
        <p:txBody>
          <a:bodyPr vert="horz" rtlCol="0"/>
          <a:lstStyle>
            <a:lvl1pPr>
              <a:defRPr>
                <a:solidFill>
                  <a:schemeClr val="tx2">
                    <a:shade val="90000"/>
                  </a:schemeClr>
                </a:solidFill>
              </a:defRPr>
            </a:lvl1pPr>
            <a:extLst/>
          </a:lstStyle>
          <a:p>
            <a:fld id="{4617B624-E357-40A3-9FAA-6D3B55229A86}" type="slidenum">
              <a:rPr lang="en-US" smtClean="0"/>
              <a:t>‹#›</a:t>
            </a:fld>
            <a:endParaRPr lang="en-US"/>
          </a:p>
        </p:txBody>
      </p:sp>
      <p:sp>
        <p:nvSpPr>
          <p:cNvPr id="10" name="Footer Placeholder 9"/>
          <p:cNvSpPr>
            <a:spLocks noGrp="1"/>
          </p:cNvSpPr>
          <p:nvPr>
            <p:ph type="ftr" sz="quarter" idx="12"/>
          </p:nvPr>
        </p:nvSpPr>
        <p:spPr>
          <a:xfrm>
            <a:off x="1600200" y="4881753"/>
            <a:ext cx="3907464" cy="20574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10314"/>
            <a:ext cx="8810846" cy="4924044"/>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4800600"/>
            <a:ext cx="4212264" cy="20574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4800600"/>
            <a:ext cx="3002280" cy="20574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8F4FC3B8-5C7B-43AA-A710-184256880B1C}" type="datetimeFigureOut">
              <a:rPr lang="en-US" smtClean="0"/>
              <a:t>1/17/2022</a:t>
            </a:fld>
            <a:endParaRPr lang="en-US"/>
          </a:p>
        </p:txBody>
      </p:sp>
      <p:sp>
        <p:nvSpPr>
          <p:cNvPr id="23" name="Slide Number Placeholder 22"/>
          <p:cNvSpPr>
            <a:spLocks noGrp="1"/>
          </p:cNvSpPr>
          <p:nvPr>
            <p:ph type="sldNum" sz="quarter" idx="4"/>
          </p:nvPr>
        </p:nvSpPr>
        <p:spPr>
          <a:xfrm>
            <a:off x="8638952" y="4885926"/>
            <a:ext cx="464288" cy="20574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4617B624-E357-40A3-9FAA-6D3B55229A86}" type="slidenum">
              <a:rPr lang="en-US" smtClean="0"/>
              <a:t>‹#›</a:t>
            </a:fld>
            <a:endParaRPr lang="en-US"/>
          </a:p>
        </p:txBody>
      </p:sp>
      <p:sp>
        <p:nvSpPr>
          <p:cNvPr id="22" name="Title Placeholder 21"/>
          <p:cNvSpPr>
            <a:spLocks noGrp="1"/>
          </p:cNvSpPr>
          <p:nvPr>
            <p:ph type="title"/>
          </p:nvPr>
        </p:nvSpPr>
        <p:spPr>
          <a:xfrm>
            <a:off x="457200" y="190152"/>
            <a:ext cx="8229600" cy="85725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34678"/>
            <a:ext cx="8229600" cy="339471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utahvhfs.or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dem.utah.gov/resources-for-ems/radio-ares-and-races/" TargetMode="External"/><Relationship Id="rId2" Type="http://schemas.openxmlformats.org/officeDocument/2006/relationships/hyperlink" Target="http://www.arrl.org/" TargetMode="External"/><Relationship Id="rId1" Type="http://schemas.openxmlformats.org/officeDocument/2006/relationships/slideLayout" Target="../slideLayouts/slideLayout2.xml"/><Relationship Id="rId4" Type="http://schemas.openxmlformats.org/officeDocument/2006/relationships/hyperlink" Target="http://www.slcoares.net/"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ww.udxa.org/" TargetMode="External"/><Relationship Id="rId3" Type="http://schemas.openxmlformats.org/officeDocument/2006/relationships/hyperlink" Target="https://slcarc.org/" TargetMode="External"/><Relationship Id="rId7" Type="http://schemas.openxmlformats.org/officeDocument/2006/relationships/hyperlink" Target="http://www.wvarc.org/" TargetMode="External"/><Relationship Id="rId2" Type="http://schemas.openxmlformats.org/officeDocument/2006/relationships/hyperlink" Target="https://user.xmission.com/~uarc/" TargetMode="External"/><Relationship Id="rId1" Type="http://schemas.openxmlformats.org/officeDocument/2006/relationships/slideLayout" Target="../slideLayouts/slideLayout2.xml"/><Relationship Id="rId6" Type="http://schemas.openxmlformats.org/officeDocument/2006/relationships/hyperlink" Target="https://utahsag.org/" TargetMode="External"/><Relationship Id="rId5" Type="http://schemas.openxmlformats.org/officeDocument/2006/relationships/hyperlink" Target="https://www.ucares.org/" TargetMode="External"/><Relationship Id="rId4" Type="http://schemas.openxmlformats.org/officeDocument/2006/relationships/hyperlink" Target="https://www.slcoares.net/"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utahvhfs.org/bandplan1.html" TargetMode="External"/><Relationship Id="rId2" Type="http://schemas.openxmlformats.org/officeDocument/2006/relationships/hyperlink" Target="https://www.arrl.org/band-plan"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0mP-Qe2SYwI&amp;list=PLuapIzKwhZN_30dcgsDbGU3J7C8BAYJcG" TargetMode="External"/><Relationship Id="rId7" Type="http://schemas.openxmlformats.org/officeDocument/2006/relationships/hyperlink" Target="https://www.ecfr.gov/current/title-47/chapter-I/subchapter-D/part-97" TargetMode="External"/><Relationship Id="rId2" Type="http://schemas.openxmlformats.org/officeDocument/2006/relationships/hyperlink" Target="https://hamstudy.org/" TargetMode="External"/><Relationship Id="rId1" Type="http://schemas.openxmlformats.org/officeDocument/2006/relationships/slideLayout" Target="../slideLayouts/slideLayout2.xml"/><Relationship Id="rId6" Type="http://schemas.openxmlformats.org/officeDocument/2006/relationships/hyperlink" Target="https://w5yi.org/" TargetMode="External"/><Relationship Id="rId5" Type="http://schemas.openxmlformats.org/officeDocument/2006/relationships/hyperlink" Target="https://arrl.org/" TargetMode="External"/><Relationship Id="rId4" Type="http://schemas.openxmlformats.org/officeDocument/2006/relationships/hyperlink" Target="http://www.arrl.org/shop/Ham-Radio-License-Manual/"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s://wireless2.fcc.gov/UlsApp/UlsSearch/searchAmateur.jsp"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Granite Stake Ham Radio License Training</a:t>
            </a:r>
            <a:endParaRPr lang="en-US" dirty="0"/>
          </a:p>
        </p:txBody>
      </p:sp>
      <p:sp>
        <p:nvSpPr>
          <p:cNvPr id="3" name="Subtitle 2"/>
          <p:cNvSpPr>
            <a:spLocks noGrp="1"/>
          </p:cNvSpPr>
          <p:nvPr>
            <p:ph type="subTitle" idx="1"/>
          </p:nvPr>
        </p:nvSpPr>
        <p:spPr/>
        <p:txBody>
          <a:bodyPr/>
          <a:lstStyle/>
          <a:p>
            <a:r>
              <a:rPr lang="en-US" dirty="0" smtClean="0"/>
              <a:t>Technician Class</a:t>
            </a:r>
          </a:p>
          <a:p>
            <a:r>
              <a:rPr lang="en-US" dirty="0" smtClean="0"/>
              <a:t>January / February 2022</a:t>
            </a:r>
            <a:endParaRPr lang="en-US" dirty="0"/>
          </a:p>
        </p:txBody>
      </p:sp>
    </p:spTree>
    <p:extLst>
      <p:ext uri="{BB962C8B-B14F-4D97-AF65-F5344CB8AC3E}">
        <p14:creationId xmlns:p14="http://schemas.microsoft.com/office/powerpoint/2010/main" val="37609496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 Regional</a:t>
            </a:r>
            <a:endParaRPr lang="en-US" dirty="0"/>
          </a:p>
        </p:txBody>
      </p:sp>
      <p:sp>
        <p:nvSpPr>
          <p:cNvPr id="3" name="Content Placeholder 2"/>
          <p:cNvSpPr>
            <a:spLocks noGrp="1"/>
          </p:cNvSpPr>
          <p:nvPr>
            <p:ph idx="1"/>
          </p:nvPr>
        </p:nvSpPr>
        <p:spPr/>
        <p:txBody>
          <a:bodyPr>
            <a:normAutofit/>
          </a:bodyPr>
          <a:lstStyle/>
          <a:p>
            <a:r>
              <a:rPr lang="en-US" dirty="0" smtClean="0"/>
              <a:t>Frequency Coordinators</a:t>
            </a:r>
          </a:p>
          <a:p>
            <a:pPr lvl="1"/>
            <a:r>
              <a:rPr lang="en-US" dirty="0" smtClean="0"/>
              <a:t>In the Utah VHF Society </a:t>
            </a:r>
            <a:r>
              <a:rPr lang="en-US" dirty="0" smtClean="0">
                <a:hlinkClick r:id="rId2"/>
              </a:rPr>
              <a:t>http://utahvhfs.org</a:t>
            </a:r>
            <a:endParaRPr lang="en-US" dirty="0" smtClean="0"/>
          </a:p>
          <a:p>
            <a:pPr lvl="1"/>
            <a:r>
              <a:rPr lang="en-US" dirty="0" smtClean="0"/>
              <a:t>Coordinators are agreed upon by the Amateur Radio operators who have eligible stations.</a:t>
            </a:r>
          </a:p>
          <a:p>
            <a:pPr lvl="1"/>
            <a:r>
              <a:rPr lang="en-US" dirty="0" smtClean="0"/>
              <a:t>Their purpose is recommending transmit / receive channels and parameters for auxiliary and repeater stations.</a:t>
            </a:r>
          </a:p>
        </p:txBody>
      </p:sp>
    </p:spTree>
    <p:extLst>
      <p:ext uri="{BB962C8B-B14F-4D97-AF65-F5344CB8AC3E}">
        <p14:creationId xmlns:p14="http://schemas.microsoft.com/office/powerpoint/2010/main" val="2986853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 Governing Organizations</a:t>
            </a:r>
            <a:endParaRPr lang="en-US" dirty="0"/>
          </a:p>
        </p:txBody>
      </p:sp>
      <p:sp>
        <p:nvSpPr>
          <p:cNvPr id="3" name="Content Placeholder 2"/>
          <p:cNvSpPr>
            <a:spLocks noGrp="1"/>
          </p:cNvSpPr>
          <p:nvPr>
            <p:ph idx="1"/>
          </p:nvPr>
        </p:nvSpPr>
        <p:spPr/>
        <p:txBody>
          <a:bodyPr>
            <a:normAutofit fontScale="47500" lnSpcReduction="20000"/>
          </a:bodyPr>
          <a:lstStyle/>
          <a:p>
            <a:r>
              <a:rPr lang="en-US" dirty="0" smtClean="0"/>
              <a:t>ARRL – Amateur Radio Relay League</a:t>
            </a:r>
          </a:p>
          <a:p>
            <a:pPr lvl="1"/>
            <a:r>
              <a:rPr lang="en-US" dirty="0" smtClean="0"/>
              <a:t>Largest Amateur Radio Society / Club in US.</a:t>
            </a:r>
          </a:p>
          <a:p>
            <a:pPr lvl="1"/>
            <a:r>
              <a:rPr lang="en-US" dirty="0" smtClean="0"/>
              <a:t>Most of the current rules were advocated for by the ARRL.</a:t>
            </a:r>
          </a:p>
          <a:p>
            <a:pPr lvl="1"/>
            <a:r>
              <a:rPr lang="en-US" dirty="0" smtClean="0"/>
              <a:t>Advocates for Amateur Radio Interests with ITU, FCC, and Congress.</a:t>
            </a:r>
          </a:p>
          <a:p>
            <a:pPr lvl="1"/>
            <a:r>
              <a:rPr lang="en-US" dirty="0" smtClean="0"/>
              <a:t>Publishes information about Amateur Radio.</a:t>
            </a:r>
          </a:p>
          <a:p>
            <a:pPr lvl="1"/>
            <a:r>
              <a:rPr lang="en-US" dirty="0" smtClean="0"/>
              <a:t>I encourage everyone to join if they become licensed.</a:t>
            </a:r>
          </a:p>
          <a:p>
            <a:pPr lvl="1">
              <a:spcAft>
                <a:spcPts val="1200"/>
              </a:spcAft>
            </a:pPr>
            <a:r>
              <a:rPr lang="en-US" dirty="0" smtClean="0">
                <a:hlinkClick r:id="rId2"/>
              </a:rPr>
              <a:t>http://www.arrl.org</a:t>
            </a:r>
            <a:r>
              <a:rPr lang="en-US" dirty="0" smtClean="0"/>
              <a:t> </a:t>
            </a:r>
          </a:p>
          <a:p>
            <a:r>
              <a:rPr lang="en-US" dirty="0" smtClean="0"/>
              <a:t>RACES </a:t>
            </a:r>
            <a:r>
              <a:rPr lang="en-US" dirty="0"/>
              <a:t>– Radio Amateur Civil Emergency Service</a:t>
            </a:r>
          </a:p>
          <a:p>
            <a:pPr lvl="1"/>
            <a:r>
              <a:rPr lang="en-US" dirty="0"/>
              <a:t>Allows local governments to use Amateur radio in times of disaster if their own equipment falls over.</a:t>
            </a:r>
          </a:p>
          <a:p>
            <a:pPr lvl="1"/>
            <a:r>
              <a:rPr lang="en-US" dirty="0"/>
              <a:t>Managed by the individual states with licensed Amateur Radio operators</a:t>
            </a:r>
            <a:r>
              <a:rPr lang="en-US" dirty="0" smtClean="0"/>
              <a:t>.</a:t>
            </a:r>
          </a:p>
          <a:p>
            <a:pPr lvl="1">
              <a:spcAft>
                <a:spcPts val="1200"/>
              </a:spcAft>
            </a:pPr>
            <a:r>
              <a:rPr lang="en-US" dirty="0">
                <a:hlinkClick r:id="rId3"/>
              </a:rPr>
              <a:t>https://dem.utah.gov/resources-for-ems/radio-ares-and-races</a:t>
            </a:r>
            <a:r>
              <a:rPr lang="en-US" dirty="0" smtClean="0">
                <a:hlinkClick r:id="rId3"/>
              </a:rPr>
              <a:t>/</a:t>
            </a:r>
            <a:r>
              <a:rPr lang="en-US" dirty="0" smtClean="0"/>
              <a:t> </a:t>
            </a:r>
            <a:endParaRPr lang="en-US" dirty="0"/>
          </a:p>
          <a:p>
            <a:r>
              <a:rPr lang="en-US" dirty="0" smtClean="0"/>
              <a:t>ARES – Amateur Radio Emergency Services</a:t>
            </a:r>
          </a:p>
          <a:p>
            <a:pPr lvl="1"/>
            <a:r>
              <a:rPr lang="en-US" dirty="0" smtClean="0"/>
              <a:t>Not codified in part 97 rules.</a:t>
            </a:r>
          </a:p>
          <a:p>
            <a:pPr lvl="1"/>
            <a:r>
              <a:rPr lang="en-US" dirty="0" smtClean="0"/>
              <a:t>Created by ARRL</a:t>
            </a:r>
          </a:p>
          <a:p>
            <a:pPr lvl="1"/>
            <a:r>
              <a:rPr lang="en-US" dirty="0" smtClean="0"/>
              <a:t>In Utah tends to work on the county level. I.E. Salt Lake County ARES  </a:t>
            </a:r>
            <a:r>
              <a:rPr lang="en-US" dirty="0" smtClean="0">
                <a:hlinkClick r:id="rId4"/>
              </a:rPr>
              <a:t>http://www.slcoares.net</a:t>
            </a:r>
            <a:r>
              <a:rPr lang="en-US" dirty="0" smtClean="0"/>
              <a:t> </a:t>
            </a:r>
            <a:endParaRPr lang="en-US" dirty="0"/>
          </a:p>
        </p:txBody>
      </p:sp>
    </p:spTree>
    <p:extLst>
      <p:ext uri="{BB962C8B-B14F-4D97-AF65-F5344CB8AC3E}">
        <p14:creationId xmlns:p14="http://schemas.microsoft.com/office/powerpoint/2010/main" val="102457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Organizations</a:t>
            </a:r>
            <a:endParaRPr lang="en-US" dirty="0"/>
          </a:p>
        </p:txBody>
      </p:sp>
      <p:sp>
        <p:nvSpPr>
          <p:cNvPr id="3" name="Content Placeholder 2"/>
          <p:cNvSpPr>
            <a:spLocks noGrp="1"/>
          </p:cNvSpPr>
          <p:nvPr>
            <p:ph idx="1"/>
          </p:nvPr>
        </p:nvSpPr>
        <p:spPr/>
        <p:txBody>
          <a:bodyPr>
            <a:normAutofit fontScale="32500" lnSpcReduction="20000"/>
          </a:bodyPr>
          <a:lstStyle/>
          <a:p>
            <a:r>
              <a:rPr lang="en-US" dirty="0" smtClean="0"/>
              <a:t>Utah Amateur Radio Club (UARC)</a:t>
            </a:r>
          </a:p>
          <a:p>
            <a:pPr lvl="1">
              <a:spcBef>
                <a:spcPts val="0"/>
              </a:spcBef>
            </a:pPr>
            <a:r>
              <a:rPr lang="en-US" dirty="0" smtClean="0"/>
              <a:t>Founded 1927</a:t>
            </a:r>
          </a:p>
          <a:p>
            <a:pPr lvl="1">
              <a:spcBef>
                <a:spcPts val="0"/>
              </a:spcBef>
            </a:pPr>
            <a:r>
              <a:rPr lang="en-US" dirty="0" smtClean="0"/>
              <a:t>Open to everyone in Utah interested in Amateur Radio.</a:t>
            </a:r>
            <a:endParaRPr lang="en-US" dirty="0" smtClean="0"/>
          </a:p>
          <a:p>
            <a:pPr lvl="1">
              <a:spcBef>
                <a:spcPts val="0"/>
              </a:spcBef>
              <a:spcAft>
                <a:spcPts val="600"/>
              </a:spcAft>
            </a:pPr>
            <a:r>
              <a:rPr lang="en-US" dirty="0" smtClean="0">
                <a:hlinkClick r:id="rId2"/>
              </a:rPr>
              <a:t>https://user.xmission.com/~uarc/</a:t>
            </a:r>
            <a:r>
              <a:rPr lang="en-US" dirty="0" smtClean="0"/>
              <a:t> </a:t>
            </a:r>
          </a:p>
          <a:p>
            <a:r>
              <a:rPr lang="en-US" dirty="0" smtClean="0"/>
              <a:t>Salt Lake Crossroads Amateur Radio Club</a:t>
            </a:r>
          </a:p>
          <a:p>
            <a:pPr lvl="1">
              <a:spcBef>
                <a:spcPts val="0"/>
              </a:spcBef>
            </a:pPr>
            <a:r>
              <a:rPr lang="en-US" dirty="0" smtClean="0"/>
              <a:t>Affiliated with SLC EMS</a:t>
            </a:r>
          </a:p>
          <a:p>
            <a:pPr lvl="1">
              <a:spcBef>
                <a:spcPts val="0"/>
              </a:spcBef>
            </a:pPr>
            <a:r>
              <a:rPr lang="en-US" dirty="0" smtClean="0">
                <a:hlinkClick r:id="rId3"/>
              </a:rPr>
              <a:t>https://Slcarc.org</a:t>
            </a:r>
            <a:r>
              <a:rPr lang="en-US" dirty="0" smtClean="0"/>
              <a:t> </a:t>
            </a:r>
          </a:p>
          <a:p>
            <a:pPr lvl="1">
              <a:spcBef>
                <a:spcPts val="0"/>
              </a:spcBef>
              <a:spcAft>
                <a:spcPts val="600"/>
              </a:spcAft>
            </a:pPr>
            <a:r>
              <a:rPr lang="en-US" dirty="0" smtClean="0"/>
              <a:t>Works with safe neighborhoods </a:t>
            </a:r>
            <a:r>
              <a:rPr lang="en-US" dirty="0" smtClean="0"/>
              <a:t>program</a:t>
            </a:r>
          </a:p>
          <a:p>
            <a:r>
              <a:rPr lang="en-US" dirty="0" smtClean="0"/>
              <a:t>Salt Lake County ARES</a:t>
            </a:r>
            <a:endParaRPr lang="en-US" dirty="0"/>
          </a:p>
          <a:p>
            <a:pPr lvl="1">
              <a:spcBef>
                <a:spcPts val="0"/>
              </a:spcBef>
            </a:pPr>
            <a:r>
              <a:rPr lang="en-US" dirty="0"/>
              <a:t>Focused on </a:t>
            </a:r>
            <a:r>
              <a:rPr lang="en-US" dirty="0" smtClean="0"/>
              <a:t>providing public service communications in the Salt Lake County Area</a:t>
            </a:r>
            <a:endParaRPr lang="en-US" dirty="0"/>
          </a:p>
          <a:p>
            <a:pPr lvl="1">
              <a:spcBef>
                <a:spcPts val="0"/>
              </a:spcBef>
              <a:spcAft>
                <a:spcPts val="600"/>
              </a:spcAft>
            </a:pPr>
            <a:r>
              <a:rPr lang="en-US" dirty="0">
                <a:hlinkClick r:id="rId4"/>
              </a:rPr>
              <a:t>https</a:t>
            </a:r>
            <a:r>
              <a:rPr lang="en-US" dirty="0" smtClean="0">
                <a:hlinkClick r:id="rId4"/>
              </a:rPr>
              <a:t>://www.slcoares.net</a:t>
            </a:r>
            <a:r>
              <a:rPr lang="en-US" dirty="0" smtClean="0"/>
              <a:t> </a:t>
            </a:r>
            <a:endParaRPr lang="en-US" dirty="0"/>
          </a:p>
          <a:p>
            <a:r>
              <a:rPr lang="en-US" dirty="0" smtClean="0"/>
              <a:t>Utah County </a:t>
            </a:r>
            <a:r>
              <a:rPr lang="en-US" dirty="0"/>
              <a:t>ARES</a:t>
            </a:r>
          </a:p>
          <a:p>
            <a:pPr lvl="1">
              <a:spcBef>
                <a:spcPts val="0"/>
              </a:spcBef>
            </a:pPr>
            <a:r>
              <a:rPr lang="en-US" dirty="0"/>
              <a:t>Focused on providing public service communications in </a:t>
            </a:r>
            <a:r>
              <a:rPr lang="en-US" dirty="0" smtClean="0"/>
              <a:t>the Utah County </a:t>
            </a:r>
            <a:r>
              <a:rPr lang="en-US" dirty="0"/>
              <a:t>Area</a:t>
            </a:r>
          </a:p>
          <a:p>
            <a:pPr lvl="1">
              <a:spcBef>
                <a:spcPts val="0"/>
              </a:spcBef>
              <a:spcAft>
                <a:spcPts val="600"/>
              </a:spcAft>
            </a:pPr>
            <a:r>
              <a:rPr lang="en-US" dirty="0">
                <a:hlinkClick r:id="rId5"/>
              </a:rPr>
              <a:t>https://</a:t>
            </a:r>
            <a:r>
              <a:rPr lang="en-US" dirty="0" smtClean="0">
                <a:hlinkClick r:id="rId5"/>
              </a:rPr>
              <a:t>www.ucares.org</a:t>
            </a:r>
            <a:r>
              <a:rPr lang="en-US" dirty="0" smtClean="0"/>
              <a:t> </a:t>
            </a:r>
            <a:endParaRPr lang="en-US" dirty="0" smtClean="0"/>
          </a:p>
          <a:p>
            <a:r>
              <a:rPr lang="en-US" dirty="0" err="1" smtClean="0"/>
              <a:t>UtahSAG</a:t>
            </a:r>
            <a:r>
              <a:rPr lang="en-US" dirty="0" smtClean="0"/>
              <a:t> </a:t>
            </a:r>
          </a:p>
          <a:p>
            <a:pPr lvl="1">
              <a:spcBef>
                <a:spcPts val="0"/>
              </a:spcBef>
            </a:pPr>
            <a:r>
              <a:rPr lang="en-US" dirty="0" smtClean="0"/>
              <a:t>Focuses on providing communication at public service events</a:t>
            </a:r>
          </a:p>
          <a:p>
            <a:pPr lvl="1">
              <a:spcBef>
                <a:spcPts val="0"/>
              </a:spcBef>
            </a:pPr>
            <a:r>
              <a:rPr lang="en-US" dirty="0" smtClean="0"/>
              <a:t>Works with other </a:t>
            </a:r>
            <a:r>
              <a:rPr lang="en-US" dirty="0" smtClean="0"/>
              <a:t>clubs particularly the ARES clubs.</a:t>
            </a:r>
            <a:endParaRPr lang="en-US" dirty="0" smtClean="0"/>
          </a:p>
          <a:p>
            <a:pPr lvl="1">
              <a:spcBef>
                <a:spcPts val="0"/>
              </a:spcBef>
            </a:pPr>
            <a:r>
              <a:rPr lang="en-US" dirty="0" smtClean="0"/>
              <a:t>Conducts licensing sessions</a:t>
            </a:r>
          </a:p>
          <a:p>
            <a:pPr lvl="1">
              <a:spcBef>
                <a:spcPts val="0"/>
              </a:spcBef>
              <a:spcAft>
                <a:spcPts val="600"/>
              </a:spcAft>
            </a:pPr>
            <a:r>
              <a:rPr lang="en-US" dirty="0" smtClean="0">
                <a:hlinkClick r:id="rId6"/>
              </a:rPr>
              <a:t>https://utahsag.org</a:t>
            </a:r>
            <a:r>
              <a:rPr lang="en-US" dirty="0" smtClean="0"/>
              <a:t> </a:t>
            </a:r>
          </a:p>
          <a:p>
            <a:r>
              <a:rPr lang="en-US" dirty="0" smtClean="0"/>
              <a:t>West Valley Amateur Radio Club</a:t>
            </a:r>
          </a:p>
          <a:p>
            <a:pPr lvl="1">
              <a:spcBef>
                <a:spcPts val="0"/>
              </a:spcBef>
            </a:pPr>
            <a:r>
              <a:rPr lang="en-US" dirty="0" smtClean="0"/>
              <a:t>Focused on West Valley City</a:t>
            </a:r>
          </a:p>
          <a:p>
            <a:pPr lvl="1">
              <a:spcBef>
                <a:spcPts val="0"/>
              </a:spcBef>
              <a:spcAft>
                <a:spcPts val="600"/>
              </a:spcAft>
            </a:pPr>
            <a:r>
              <a:rPr lang="en-US" dirty="0" smtClean="0">
                <a:hlinkClick r:id="rId7"/>
              </a:rPr>
              <a:t>https://www.wvarc.org</a:t>
            </a:r>
            <a:r>
              <a:rPr lang="en-US" dirty="0" smtClean="0"/>
              <a:t> </a:t>
            </a:r>
          </a:p>
          <a:p>
            <a:r>
              <a:rPr lang="en-US" dirty="0" smtClean="0"/>
              <a:t>Utah DX Association</a:t>
            </a:r>
          </a:p>
          <a:p>
            <a:pPr lvl="1">
              <a:spcBef>
                <a:spcPts val="0"/>
              </a:spcBef>
            </a:pPr>
            <a:r>
              <a:rPr lang="en-US" dirty="0" smtClean="0"/>
              <a:t>Focused on long distance communications and contests</a:t>
            </a:r>
          </a:p>
          <a:p>
            <a:pPr lvl="1">
              <a:spcBef>
                <a:spcPts val="0"/>
              </a:spcBef>
              <a:spcAft>
                <a:spcPts val="600"/>
              </a:spcAft>
            </a:pPr>
            <a:r>
              <a:rPr lang="en-US" dirty="0" smtClean="0">
                <a:hlinkClick r:id="rId8"/>
              </a:rPr>
              <a:t>https://www.udxa.org</a:t>
            </a:r>
            <a:endParaRPr lang="en-US" dirty="0" smtClean="0"/>
          </a:p>
          <a:p>
            <a:r>
              <a:rPr lang="en-US" dirty="0" smtClean="0"/>
              <a:t>Many more…</a:t>
            </a:r>
            <a:endParaRPr lang="en-US" dirty="0"/>
          </a:p>
        </p:txBody>
      </p:sp>
    </p:spTree>
    <p:extLst>
      <p:ext uri="{BB962C8B-B14F-4D97-AF65-F5344CB8AC3E}">
        <p14:creationId xmlns:p14="http://schemas.microsoft.com/office/powerpoint/2010/main" val="3793357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Stations	</a:t>
            </a:r>
            <a:endParaRPr lang="en-US" dirty="0"/>
          </a:p>
        </p:txBody>
      </p:sp>
      <p:sp>
        <p:nvSpPr>
          <p:cNvPr id="3" name="Content Placeholder 2"/>
          <p:cNvSpPr>
            <a:spLocks noGrp="1"/>
          </p:cNvSpPr>
          <p:nvPr>
            <p:ph idx="1"/>
          </p:nvPr>
        </p:nvSpPr>
        <p:spPr/>
        <p:txBody>
          <a:bodyPr>
            <a:normAutofit fontScale="25000" lnSpcReduction="20000"/>
          </a:bodyPr>
          <a:lstStyle/>
          <a:p>
            <a:r>
              <a:rPr lang="en-US" dirty="0" smtClean="0"/>
              <a:t>Regular station, portable, car, boat, plane, house…</a:t>
            </a:r>
          </a:p>
          <a:p>
            <a:pPr lvl="1"/>
            <a:r>
              <a:rPr lang="en-US" dirty="0" smtClean="0"/>
              <a:t>No automatic control</a:t>
            </a:r>
          </a:p>
          <a:p>
            <a:pPr lvl="1"/>
            <a:endParaRPr lang="en-US" dirty="0" smtClean="0"/>
          </a:p>
          <a:p>
            <a:r>
              <a:rPr lang="en-US" dirty="0" smtClean="0"/>
              <a:t>Auxiliary station</a:t>
            </a:r>
          </a:p>
          <a:p>
            <a:pPr lvl="1"/>
            <a:r>
              <a:rPr lang="en-US" dirty="0" smtClean="0"/>
              <a:t>Privileges follow control operator privileges.</a:t>
            </a:r>
          </a:p>
          <a:p>
            <a:pPr lvl="1"/>
            <a:r>
              <a:rPr lang="en-US" dirty="0" smtClean="0"/>
              <a:t>1.25 Meter Band or higher for operation of Auxiliary controls.</a:t>
            </a:r>
          </a:p>
          <a:p>
            <a:pPr lvl="1"/>
            <a:r>
              <a:rPr lang="en-US" dirty="0" smtClean="0"/>
              <a:t>One way transmissions</a:t>
            </a:r>
          </a:p>
          <a:p>
            <a:pPr lvl="1"/>
            <a:r>
              <a:rPr lang="en-US" dirty="0" smtClean="0"/>
              <a:t>Can be automatically controlled</a:t>
            </a:r>
          </a:p>
          <a:p>
            <a:r>
              <a:rPr lang="en-US" dirty="0" smtClean="0"/>
              <a:t>Beacon</a:t>
            </a:r>
          </a:p>
          <a:p>
            <a:pPr lvl="1"/>
            <a:r>
              <a:rPr lang="en-US" dirty="0" smtClean="0"/>
              <a:t>No more than one channel at a time TX</a:t>
            </a:r>
          </a:p>
          <a:p>
            <a:pPr lvl="1"/>
            <a:r>
              <a:rPr lang="en-US" dirty="0" smtClean="0"/>
              <a:t>Power of beacon no more than 100 Watts</a:t>
            </a:r>
          </a:p>
          <a:p>
            <a:pPr lvl="1"/>
            <a:r>
              <a:rPr lang="en-US" dirty="0" smtClean="0"/>
              <a:t>Can be automatically controlled</a:t>
            </a:r>
          </a:p>
          <a:p>
            <a:pPr lvl="1"/>
            <a:r>
              <a:rPr lang="en-US" dirty="0" smtClean="0"/>
              <a:t>Can transmit one way communications</a:t>
            </a:r>
          </a:p>
          <a:p>
            <a:r>
              <a:rPr lang="en-US" dirty="0" smtClean="0"/>
              <a:t>Repeater Station</a:t>
            </a:r>
          </a:p>
          <a:p>
            <a:pPr lvl="1"/>
            <a:r>
              <a:rPr lang="en-US" dirty="0" smtClean="0"/>
              <a:t>Can retransmit on the 10 Meter or shorter bands</a:t>
            </a:r>
          </a:p>
          <a:p>
            <a:pPr lvl="1"/>
            <a:r>
              <a:rPr lang="en-US" dirty="0" smtClean="0"/>
              <a:t>Can be automatically controlled</a:t>
            </a:r>
          </a:p>
          <a:p>
            <a:r>
              <a:rPr lang="en-US" dirty="0" smtClean="0"/>
              <a:t>Space Station</a:t>
            </a:r>
          </a:p>
          <a:p>
            <a:r>
              <a:rPr lang="en-US" dirty="0" smtClean="0"/>
              <a:t>Earth Station</a:t>
            </a:r>
          </a:p>
          <a:p>
            <a:r>
              <a:rPr lang="en-US" dirty="0" smtClean="0"/>
              <a:t>Space </a:t>
            </a:r>
            <a:r>
              <a:rPr lang="en-US" dirty="0" err="1" smtClean="0"/>
              <a:t>Telecommand</a:t>
            </a:r>
            <a:r>
              <a:rPr lang="en-US" dirty="0" smtClean="0"/>
              <a:t> Station</a:t>
            </a:r>
          </a:p>
          <a:p>
            <a:pPr lvl="1"/>
            <a:r>
              <a:rPr lang="en-US" dirty="0" smtClean="0"/>
              <a:t>Designated by licensee of the space station</a:t>
            </a:r>
          </a:p>
          <a:p>
            <a:pPr lvl="1"/>
            <a:r>
              <a:rPr lang="en-US" dirty="0" smtClean="0"/>
              <a:t>Can use codes that obscure the meaning of </a:t>
            </a:r>
            <a:r>
              <a:rPr lang="en-US" dirty="0" err="1" smtClean="0"/>
              <a:t>telecommand</a:t>
            </a:r>
            <a:r>
              <a:rPr lang="en-US" dirty="0" smtClean="0"/>
              <a:t> messages to station in space operation.</a:t>
            </a:r>
          </a:p>
          <a:p>
            <a:pPr lvl="1"/>
            <a:r>
              <a:rPr lang="en-US" dirty="0" smtClean="0"/>
              <a:t>Can transmit one way communications.</a:t>
            </a:r>
          </a:p>
          <a:p>
            <a:r>
              <a:rPr lang="en-US" dirty="0" err="1" smtClean="0"/>
              <a:t>Telecommand</a:t>
            </a:r>
            <a:r>
              <a:rPr lang="en-US" dirty="0" smtClean="0"/>
              <a:t> of an amateur station</a:t>
            </a:r>
          </a:p>
          <a:p>
            <a:pPr lvl="1"/>
            <a:r>
              <a:rPr lang="en-US" dirty="0" smtClean="0"/>
              <a:t>Remote controls at station must be sufficient for the control operator to perform all of their duties.</a:t>
            </a:r>
          </a:p>
          <a:p>
            <a:pPr lvl="1"/>
            <a:r>
              <a:rPr lang="en-US" dirty="0" smtClean="0"/>
              <a:t>Control link malfunction will turn off transmitter within three minutes.</a:t>
            </a:r>
          </a:p>
          <a:p>
            <a:pPr lvl="1"/>
            <a:r>
              <a:rPr lang="en-US" dirty="0" smtClean="0"/>
              <a:t>License photo copy posted at station.</a:t>
            </a:r>
          </a:p>
          <a:p>
            <a:r>
              <a:rPr lang="en-US" dirty="0" err="1" smtClean="0"/>
              <a:t>Telecommand</a:t>
            </a:r>
            <a:r>
              <a:rPr lang="en-US" dirty="0" smtClean="0"/>
              <a:t> of model craft</a:t>
            </a:r>
          </a:p>
          <a:p>
            <a:pPr lvl="1"/>
            <a:r>
              <a:rPr lang="en-US" dirty="0" smtClean="0"/>
              <a:t>ID is on label attached to transmitter</a:t>
            </a:r>
          </a:p>
          <a:p>
            <a:pPr lvl="1"/>
            <a:r>
              <a:rPr lang="en-US" dirty="0" smtClean="0"/>
              <a:t>Transmitter power must not exceed 1 Watt.</a:t>
            </a:r>
          </a:p>
          <a:p>
            <a:pPr lvl="1"/>
            <a:endParaRPr lang="en-US" dirty="0" smtClean="0"/>
          </a:p>
          <a:p>
            <a:endParaRPr lang="en-US" dirty="0"/>
          </a:p>
        </p:txBody>
      </p:sp>
    </p:spTree>
    <p:extLst>
      <p:ext uri="{BB962C8B-B14F-4D97-AF65-F5344CB8AC3E}">
        <p14:creationId xmlns:p14="http://schemas.microsoft.com/office/powerpoint/2010/main" val="4192882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Stations	</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Regular station, portable, car, boat, plane, house…</a:t>
            </a:r>
          </a:p>
          <a:p>
            <a:r>
              <a:rPr lang="en-US" dirty="0" smtClean="0"/>
              <a:t>Auxiliary station</a:t>
            </a:r>
          </a:p>
          <a:p>
            <a:r>
              <a:rPr lang="en-US" dirty="0" smtClean="0"/>
              <a:t>Beacon</a:t>
            </a:r>
          </a:p>
          <a:p>
            <a:pPr lvl="1"/>
            <a:r>
              <a:rPr lang="en-US" dirty="0" smtClean="0"/>
              <a:t>For the purpose of studying propagation and similar </a:t>
            </a:r>
            <a:r>
              <a:rPr lang="en-US" dirty="0" err="1" smtClean="0"/>
              <a:t>experiements</a:t>
            </a:r>
            <a:endParaRPr lang="en-US" dirty="0" smtClean="0"/>
          </a:p>
          <a:p>
            <a:r>
              <a:rPr lang="en-US" dirty="0" smtClean="0"/>
              <a:t>Repeater Station</a:t>
            </a:r>
          </a:p>
          <a:p>
            <a:pPr lvl="1"/>
            <a:r>
              <a:rPr lang="en-US" dirty="0" smtClean="0"/>
              <a:t>Repeats signals.</a:t>
            </a:r>
          </a:p>
          <a:p>
            <a:r>
              <a:rPr lang="en-US" dirty="0" smtClean="0"/>
              <a:t>Space Station</a:t>
            </a:r>
          </a:p>
          <a:p>
            <a:pPr lvl="1"/>
            <a:r>
              <a:rPr lang="en-US" dirty="0" smtClean="0"/>
              <a:t>Located 50 km above earth’s surface</a:t>
            </a:r>
          </a:p>
          <a:p>
            <a:r>
              <a:rPr lang="en-US" dirty="0" smtClean="0"/>
              <a:t>Earth Station</a:t>
            </a:r>
          </a:p>
          <a:p>
            <a:pPr lvl="1"/>
            <a:r>
              <a:rPr lang="en-US" dirty="0" smtClean="0"/>
              <a:t>Below 50 km above earth’s surface.</a:t>
            </a:r>
          </a:p>
          <a:p>
            <a:r>
              <a:rPr lang="en-US" dirty="0" smtClean="0"/>
              <a:t>Space </a:t>
            </a:r>
            <a:r>
              <a:rPr lang="en-US" dirty="0" err="1" smtClean="0"/>
              <a:t>Telecommand</a:t>
            </a:r>
            <a:r>
              <a:rPr lang="en-US" dirty="0" smtClean="0"/>
              <a:t> Station</a:t>
            </a:r>
          </a:p>
          <a:p>
            <a:pPr lvl="1"/>
            <a:r>
              <a:rPr lang="en-US" dirty="0" smtClean="0"/>
              <a:t>Controls a space station from ground</a:t>
            </a:r>
          </a:p>
          <a:p>
            <a:r>
              <a:rPr lang="en-US" dirty="0" err="1" smtClean="0"/>
              <a:t>Telecommand</a:t>
            </a:r>
            <a:r>
              <a:rPr lang="en-US" dirty="0" smtClean="0"/>
              <a:t> of an amateur station</a:t>
            </a:r>
          </a:p>
          <a:p>
            <a:r>
              <a:rPr lang="en-US" dirty="0" err="1" smtClean="0"/>
              <a:t>Telecommand</a:t>
            </a:r>
            <a:r>
              <a:rPr lang="en-US" dirty="0" smtClean="0"/>
              <a:t> of model craft</a:t>
            </a:r>
          </a:p>
          <a:p>
            <a:endParaRPr lang="en-US" dirty="0"/>
          </a:p>
        </p:txBody>
      </p:sp>
    </p:spTree>
    <p:extLst>
      <p:ext uri="{BB962C8B-B14F-4D97-AF65-F5344CB8AC3E}">
        <p14:creationId xmlns:p14="http://schemas.microsoft.com/office/powerpoint/2010/main" val="227953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Types of station license grants</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Operator / Primary station</a:t>
            </a:r>
          </a:p>
          <a:p>
            <a:pPr lvl="1"/>
            <a:r>
              <a:rPr lang="en-US" dirty="0" smtClean="0"/>
              <a:t>Most Amateur radio stations</a:t>
            </a:r>
          </a:p>
          <a:p>
            <a:r>
              <a:rPr lang="en-US" dirty="0" smtClean="0"/>
              <a:t>Club station </a:t>
            </a:r>
          </a:p>
          <a:p>
            <a:pPr lvl="1"/>
            <a:r>
              <a:rPr lang="en-US" dirty="0" smtClean="0"/>
              <a:t>One person called a trustee designated by club an officer of the club</a:t>
            </a:r>
          </a:p>
          <a:p>
            <a:pPr lvl="1"/>
            <a:r>
              <a:rPr lang="en-US" dirty="0" smtClean="0"/>
              <a:t>Club must have at least four persons (only trustee must be </a:t>
            </a:r>
            <a:r>
              <a:rPr lang="en-US" dirty="0" smtClean="0"/>
              <a:t>licensed)</a:t>
            </a:r>
            <a:endParaRPr lang="en-US" dirty="0" smtClean="0"/>
          </a:p>
          <a:p>
            <a:pPr lvl="1"/>
            <a:r>
              <a:rPr lang="en-US" dirty="0" smtClean="0"/>
              <a:t>Must have a Name</a:t>
            </a:r>
          </a:p>
          <a:p>
            <a:pPr lvl="1"/>
            <a:r>
              <a:rPr lang="en-US" dirty="0" smtClean="0"/>
              <a:t>Management</a:t>
            </a:r>
          </a:p>
          <a:p>
            <a:pPr lvl="1"/>
            <a:r>
              <a:rPr lang="en-US" dirty="0" smtClean="0"/>
              <a:t>Document of Organization</a:t>
            </a:r>
          </a:p>
          <a:p>
            <a:pPr lvl="1"/>
            <a:r>
              <a:rPr lang="en-US" dirty="0" smtClean="0"/>
              <a:t>Primary Purpose devoted to amateur service activities consistent with part 97 of FCC rules.</a:t>
            </a:r>
          </a:p>
          <a:p>
            <a:r>
              <a:rPr lang="en-US" dirty="0" smtClean="0"/>
              <a:t>Military recreation station </a:t>
            </a:r>
          </a:p>
          <a:p>
            <a:pPr lvl="1"/>
            <a:r>
              <a:rPr lang="en-US" dirty="0" smtClean="0"/>
              <a:t>Held by license custodian designated by the official in charge of the US military recreational premises where the station is located.</a:t>
            </a:r>
          </a:p>
          <a:p>
            <a:pPr lvl="2"/>
            <a:r>
              <a:rPr lang="en-US" dirty="0" smtClean="0"/>
              <a:t>No required to be a licensed Amateur Radio Operator</a:t>
            </a:r>
          </a:p>
          <a:p>
            <a:pPr lvl="2"/>
            <a:r>
              <a:rPr lang="en-US" dirty="0" smtClean="0"/>
              <a:t>Cannot be a representative of a foreign government.</a:t>
            </a:r>
          </a:p>
        </p:txBody>
      </p:sp>
    </p:spTree>
    <p:extLst>
      <p:ext uri="{BB962C8B-B14F-4D97-AF65-F5344CB8AC3E}">
        <p14:creationId xmlns:p14="http://schemas.microsoft.com/office/powerpoint/2010/main" val="58009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T1B</a:t>
            </a:r>
            <a:endParaRPr lang="en-US" dirty="0"/>
          </a:p>
        </p:txBody>
      </p:sp>
      <p:sp>
        <p:nvSpPr>
          <p:cNvPr id="5" name="Text Placeholder 4"/>
          <p:cNvSpPr>
            <a:spLocks noGrp="1"/>
          </p:cNvSpPr>
          <p:nvPr>
            <p:ph type="body" idx="1"/>
          </p:nvPr>
        </p:nvSpPr>
        <p:spPr/>
        <p:txBody>
          <a:bodyPr/>
          <a:lstStyle/>
          <a:p>
            <a:r>
              <a:rPr lang="en-US" dirty="0" smtClean="0"/>
              <a:t>Radio Frequency Allocations</a:t>
            </a:r>
            <a:endParaRPr lang="en-US" dirty="0"/>
          </a:p>
        </p:txBody>
      </p:sp>
    </p:spTree>
    <p:extLst>
      <p:ext uri="{BB962C8B-B14F-4D97-AF65-F5344CB8AC3E}">
        <p14:creationId xmlns:p14="http://schemas.microsoft.com/office/powerpoint/2010/main" val="122469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ITU Region Map</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00200" y="1123950"/>
            <a:ext cx="6044075" cy="3691301"/>
          </a:xfrm>
        </p:spPr>
      </p:pic>
    </p:spTree>
    <p:extLst>
      <p:ext uri="{BB962C8B-B14F-4D97-AF65-F5344CB8AC3E}">
        <p14:creationId xmlns:p14="http://schemas.microsoft.com/office/powerpoint/2010/main" val="27604794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Frequency Usage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 the US we tend to use the ARRL published band </a:t>
            </a:r>
            <a:r>
              <a:rPr lang="en-US" dirty="0"/>
              <a:t>plan </a:t>
            </a:r>
            <a:r>
              <a:rPr lang="en-US" dirty="0">
                <a:hlinkClick r:id="rId2"/>
              </a:rPr>
              <a:t>https://</a:t>
            </a:r>
            <a:r>
              <a:rPr lang="en-US" dirty="0" smtClean="0">
                <a:hlinkClick r:id="rId2"/>
              </a:rPr>
              <a:t>www.arrl.org/band-plan</a:t>
            </a:r>
            <a:r>
              <a:rPr lang="en-US" dirty="0" smtClean="0"/>
              <a:t> &amp; local frequency </a:t>
            </a:r>
            <a:r>
              <a:rPr lang="en-US" dirty="0"/>
              <a:t>coordinator plans </a:t>
            </a:r>
            <a:r>
              <a:rPr lang="en-US" dirty="0">
                <a:hlinkClick r:id="rId3"/>
              </a:rPr>
              <a:t>http://</a:t>
            </a:r>
            <a:r>
              <a:rPr lang="en-US" dirty="0" smtClean="0">
                <a:hlinkClick r:id="rId3"/>
              </a:rPr>
              <a:t>utahvhfs.org/bandplan1.html</a:t>
            </a:r>
            <a:r>
              <a:rPr lang="en-US" dirty="0" smtClean="0"/>
              <a:t> .</a:t>
            </a:r>
          </a:p>
          <a:p>
            <a:r>
              <a:rPr lang="en-US" dirty="0" smtClean="0"/>
              <a:t>No one owns a frequency, but more rigid systems have been allocated a spot hoped to be non interfering.</a:t>
            </a:r>
          </a:p>
          <a:p>
            <a:r>
              <a:rPr lang="en-US" dirty="0" smtClean="0"/>
              <a:t>It is never permissible to intentionally interfere with another station.</a:t>
            </a:r>
            <a:endParaRPr lang="en-US" dirty="0"/>
          </a:p>
        </p:txBody>
      </p:sp>
    </p:spTree>
    <p:extLst>
      <p:ext uri="{BB962C8B-B14F-4D97-AF65-F5344CB8AC3E}">
        <p14:creationId xmlns:p14="http://schemas.microsoft.com/office/powerpoint/2010/main" val="30240078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95400" y="133350"/>
            <a:ext cx="6400800" cy="4878521"/>
          </a:xfrm>
        </p:spPr>
      </p:pic>
    </p:spTree>
    <p:extLst>
      <p:ext uri="{BB962C8B-B14F-4D97-AF65-F5344CB8AC3E}">
        <p14:creationId xmlns:p14="http://schemas.microsoft.com/office/powerpoint/2010/main" val="4893141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for study</a:t>
            </a:r>
            <a:endParaRPr lang="en-US" dirty="0"/>
          </a:p>
        </p:txBody>
      </p:sp>
      <p:sp>
        <p:nvSpPr>
          <p:cNvPr id="3" name="Content Placeholder 2"/>
          <p:cNvSpPr>
            <a:spLocks noGrp="1"/>
          </p:cNvSpPr>
          <p:nvPr>
            <p:ph idx="1"/>
          </p:nvPr>
        </p:nvSpPr>
        <p:spPr/>
        <p:txBody>
          <a:bodyPr>
            <a:normAutofit fontScale="47500" lnSpcReduction="20000"/>
          </a:bodyPr>
          <a:lstStyle/>
          <a:p>
            <a:pPr>
              <a:spcAft>
                <a:spcPts val="1200"/>
              </a:spcAft>
            </a:pPr>
            <a:r>
              <a:rPr lang="en-US" dirty="0" smtClean="0">
                <a:hlinkClick r:id="rId2"/>
              </a:rPr>
              <a:t>https://hamstudy.org</a:t>
            </a:r>
            <a:r>
              <a:rPr lang="en-US" dirty="0" smtClean="0"/>
              <a:t> EVERYONE should register here and use it for study / practice tests</a:t>
            </a:r>
            <a:r>
              <a:rPr lang="en-US" dirty="0" smtClean="0"/>
              <a:t>.</a:t>
            </a:r>
          </a:p>
          <a:p>
            <a:pPr>
              <a:spcAft>
                <a:spcPts val="1200"/>
              </a:spcAft>
            </a:pPr>
            <a:r>
              <a:rPr lang="en-US" dirty="0">
                <a:hlinkClick r:id="rId3"/>
              </a:rPr>
              <a:t>https://</a:t>
            </a:r>
            <a:r>
              <a:rPr lang="en-US" dirty="0" smtClean="0">
                <a:hlinkClick r:id="rId3"/>
              </a:rPr>
              <a:t>www.youtube.com/watch?v=0mP-Qe2SYwI&amp;list=PLuapIzKwhZN_30dcgsDbGU3J7C8BAYJcG</a:t>
            </a:r>
            <a:r>
              <a:rPr lang="en-US" dirty="0" smtClean="0"/>
              <a:t> Dave </a:t>
            </a:r>
            <a:r>
              <a:rPr lang="en-US" dirty="0" err="1" smtClean="0"/>
              <a:t>Casler’s</a:t>
            </a:r>
            <a:r>
              <a:rPr lang="en-US" dirty="0" smtClean="0"/>
              <a:t> Technician Class License Series.</a:t>
            </a:r>
          </a:p>
          <a:p>
            <a:pPr>
              <a:spcAft>
                <a:spcPts val="1200"/>
              </a:spcAft>
            </a:pPr>
            <a:r>
              <a:rPr lang="en-US" dirty="0">
                <a:hlinkClick r:id="rId4"/>
              </a:rPr>
              <a:t>http://www.arrl.org/shop/Ham-Radio-License-Manual</a:t>
            </a:r>
            <a:r>
              <a:rPr lang="en-US" dirty="0" smtClean="0">
                <a:hlinkClick r:id="rId4"/>
              </a:rPr>
              <a:t>/</a:t>
            </a:r>
            <a:r>
              <a:rPr lang="en-US" dirty="0" smtClean="0"/>
              <a:t> ARRL Ham Radio License Manual 4</a:t>
            </a:r>
            <a:r>
              <a:rPr lang="en-US" baseline="30000" dirty="0" smtClean="0"/>
              <a:t>th</a:t>
            </a:r>
            <a:r>
              <a:rPr lang="en-US" dirty="0" smtClean="0"/>
              <a:t> Edition.</a:t>
            </a:r>
            <a:endParaRPr lang="en-US" dirty="0" smtClean="0"/>
          </a:p>
          <a:p>
            <a:pPr>
              <a:spcAft>
                <a:spcPts val="1200"/>
              </a:spcAft>
            </a:pPr>
            <a:r>
              <a:rPr lang="en-US" dirty="0" smtClean="0">
                <a:hlinkClick r:id="rId5"/>
              </a:rPr>
              <a:t>https://ARRL.org</a:t>
            </a:r>
            <a:r>
              <a:rPr lang="en-US" dirty="0" smtClean="0"/>
              <a:t> National </a:t>
            </a:r>
            <a:r>
              <a:rPr lang="en-US" dirty="0" smtClean="0"/>
              <a:t>Association for Amateur Radio.</a:t>
            </a:r>
            <a:endParaRPr lang="en-US" dirty="0" smtClean="0"/>
          </a:p>
          <a:p>
            <a:pPr>
              <a:spcAft>
                <a:spcPts val="1200"/>
              </a:spcAft>
            </a:pPr>
            <a:r>
              <a:rPr lang="en-US" dirty="0" smtClean="0"/>
              <a:t>W5YI Group – one of the earlier getting licensed organizations, some materials free others paid. </a:t>
            </a:r>
            <a:r>
              <a:rPr lang="en-US" dirty="0" smtClean="0">
                <a:hlinkClick r:id="rId6"/>
              </a:rPr>
              <a:t>https://w5yi.org</a:t>
            </a:r>
            <a:r>
              <a:rPr lang="en-US" dirty="0" smtClean="0"/>
              <a:t> </a:t>
            </a:r>
          </a:p>
          <a:p>
            <a:pPr>
              <a:spcAft>
                <a:spcPts val="1200"/>
              </a:spcAft>
            </a:pPr>
            <a:r>
              <a:rPr lang="en-US" dirty="0" smtClean="0"/>
              <a:t>FCC Rules </a:t>
            </a:r>
            <a:r>
              <a:rPr lang="en-US" dirty="0"/>
              <a:t>and Regulations Part 97: </a:t>
            </a:r>
            <a:r>
              <a:rPr lang="en-US" dirty="0">
                <a:hlinkClick r:id="rId7"/>
              </a:rPr>
              <a:t>https://</a:t>
            </a:r>
            <a:r>
              <a:rPr lang="en-US" dirty="0" smtClean="0">
                <a:hlinkClick r:id="rId7"/>
              </a:rPr>
              <a:t>www.ecfr.gov/current/title-47/chapter-I/subchapter-D/part-97</a:t>
            </a:r>
            <a:endParaRPr lang="en-US" dirty="0" smtClean="0"/>
          </a:p>
        </p:txBody>
      </p:sp>
    </p:spTree>
    <p:extLst>
      <p:ext uri="{BB962C8B-B14F-4D97-AF65-F5344CB8AC3E}">
        <p14:creationId xmlns:p14="http://schemas.microsoft.com/office/powerpoint/2010/main" val="28881386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Emissions – The Basics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Unless specified otherwise max output 1500 Watts if you can do it safely</a:t>
            </a:r>
          </a:p>
          <a:p>
            <a:r>
              <a:rPr lang="en-US" dirty="0" smtClean="0"/>
              <a:t>All signals are wider than their center </a:t>
            </a:r>
            <a:r>
              <a:rPr lang="en-US" dirty="0" smtClean="0"/>
              <a:t>frequencies, width is determined by how much information is embedded in the signal.</a:t>
            </a:r>
            <a:endParaRPr lang="en-US" dirty="0" smtClean="0"/>
          </a:p>
          <a:p>
            <a:r>
              <a:rPr lang="en-US" dirty="0" smtClean="0"/>
              <a:t>License class constrains which frequencies can be used.</a:t>
            </a:r>
          </a:p>
          <a:p>
            <a:r>
              <a:rPr lang="en-US" dirty="0" smtClean="0"/>
              <a:t>Technicians can use all frequencies </a:t>
            </a:r>
            <a:r>
              <a:rPr lang="en-US" dirty="0" smtClean="0"/>
              <a:t>above </a:t>
            </a:r>
            <a:r>
              <a:rPr lang="en-US" dirty="0" smtClean="0"/>
              <a:t>50 </a:t>
            </a:r>
            <a:r>
              <a:rPr lang="en-US" dirty="0" smtClean="0"/>
              <a:t>MHz</a:t>
            </a:r>
            <a:r>
              <a:rPr lang="en-US" dirty="0" smtClean="0"/>
              <a:t>, </a:t>
            </a:r>
            <a:r>
              <a:rPr lang="en-US" dirty="0" smtClean="0"/>
              <a:t>which is the </a:t>
            </a:r>
            <a:r>
              <a:rPr lang="en-US" dirty="0" smtClean="0"/>
              <a:t>six meter band or shorter (VHF, UHF, SHF, Microwaves).</a:t>
            </a:r>
            <a:endParaRPr lang="en-US" dirty="0"/>
          </a:p>
        </p:txBody>
      </p:sp>
    </p:spTree>
    <p:extLst>
      <p:ext uri="{BB962C8B-B14F-4D97-AF65-F5344CB8AC3E}">
        <p14:creationId xmlns:p14="http://schemas.microsoft.com/office/powerpoint/2010/main" val="4491218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Picture of a FM transmission</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70390" y="1235075"/>
            <a:ext cx="6403220" cy="3394075"/>
          </a:xfrm>
        </p:spPr>
      </p:pic>
    </p:spTree>
    <p:extLst>
      <p:ext uri="{BB962C8B-B14F-4D97-AF65-F5344CB8AC3E}">
        <p14:creationId xmlns:p14="http://schemas.microsoft.com/office/powerpoint/2010/main" val="25192411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T1C</a:t>
            </a:r>
            <a:endParaRPr lang="en-US" dirty="0"/>
          </a:p>
        </p:txBody>
      </p:sp>
      <p:sp>
        <p:nvSpPr>
          <p:cNvPr id="5" name="Text Placeholder 4"/>
          <p:cNvSpPr>
            <a:spLocks noGrp="1"/>
          </p:cNvSpPr>
          <p:nvPr>
            <p:ph type="body" idx="1"/>
          </p:nvPr>
        </p:nvSpPr>
        <p:spPr/>
        <p:txBody>
          <a:bodyPr/>
          <a:lstStyle/>
          <a:p>
            <a:r>
              <a:rPr lang="en-US" dirty="0" smtClean="0"/>
              <a:t>Types of Amateur Radio Licenses in the US</a:t>
            </a:r>
            <a:endParaRPr lang="en-US" dirty="0"/>
          </a:p>
        </p:txBody>
      </p:sp>
    </p:spTree>
    <p:extLst>
      <p:ext uri="{BB962C8B-B14F-4D97-AF65-F5344CB8AC3E}">
        <p14:creationId xmlns:p14="http://schemas.microsoft.com/office/powerpoint/2010/main" val="144930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License Classes</a:t>
            </a:r>
            <a:endParaRPr lang="en-US" dirty="0"/>
          </a:p>
        </p:txBody>
      </p:sp>
      <p:sp>
        <p:nvSpPr>
          <p:cNvPr id="3" name="Content Placeholder 2"/>
          <p:cNvSpPr>
            <a:spLocks noGrp="1"/>
          </p:cNvSpPr>
          <p:nvPr>
            <p:ph idx="1"/>
          </p:nvPr>
        </p:nvSpPr>
        <p:spPr/>
        <p:txBody>
          <a:bodyPr>
            <a:normAutofit/>
          </a:bodyPr>
          <a:lstStyle/>
          <a:p>
            <a:r>
              <a:rPr lang="en-US" strike="sngStrike" dirty="0" smtClean="0"/>
              <a:t>Novice* </a:t>
            </a:r>
            <a:r>
              <a:rPr lang="en-US" dirty="0" smtClean="0"/>
              <a:t>200 Watt Power limit</a:t>
            </a:r>
          </a:p>
          <a:p>
            <a:r>
              <a:rPr lang="en-US" dirty="0" smtClean="0"/>
              <a:t>Technician - 200 Watt Power Limit on HF</a:t>
            </a:r>
          </a:p>
          <a:p>
            <a:r>
              <a:rPr lang="en-US" strike="sngStrike" dirty="0" smtClean="0"/>
              <a:t>Technician </a:t>
            </a:r>
            <a:r>
              <a:rPr lang="en-US" strike="sngStrike" dirty="0" smtClean="0"/>
              <a:t>Plus</a:t>
            </a:r>
            <a:endParaRPr lang="en-US" strike="sngStrike" dirty="0" smtClean="0"/>
          </a:p>
          <a:p>
            <a:r>
              <a:rPr lang="en-US" dirty="0" smtClean="0"/>
              <a:t>General – 1500 Watt Power Limit</a:t>
            </a:r>
          </a:p>
          <a:p>
            <a:r>
              <a:rPr lang="en-US" strike="sngStrike" dirty="0" smtClean="0"/>
              <a:t>Advanced*</a:t>
            </a:r>
          </a:p>
          <a:p>
            <a:r>
              <a:rPr lang="en-US" dirty="0" smtClean="0"/>
              <a:t>Extra – 1500 Watt Power Limit</a:t>
            </a:r>
          </a:p>
          <a:p>
            <a:pPr marL="0" indent="0">
              <a:buNone/>
            </a:pPr>
            <a:r>
              <a:rPr lang="en-US" sz="1800" strike="sngStrike" dirty="0" smtClean="0"/>
              <a:t>*</a:t>
            </a:r>
            <a:r>
              <a:rPr lang="en-US" sz="1800" dirty="0" smtClean="0"/>
              <a:t>no </a:t>
            </a:r>
            <a:r>
              <a:rPr lang="en-US" sz="1800" dirty="0"/>
              <a:t>longer licensed </a:t>
            </a:r>
            <a:r>
              <a:rPr lang="en-US" sz="1800" dirty="0" smtClean="0"/>
              <a:t>but </a:t>
            </a:r>
            <a:r>
              <a:rPr lang="en-US" sz="1800" dirty="0"/>
              <a:t>can </a:t>
            </a:r>
            <a:r>
              <a:rPr lang="en-US" sz="1800" dirty="0" smtClean="0"/>
              <a:t>renew</a:t>
            </a:r>
            <a:endParaRPr lang="en-US" sz="1800" dirty="0"/>
          </a:p>
        </p:txBody>
      </p:sp>
    </p:spTree>
    <p:extLst>
      <p:ext uri="{BB962C8B-B14F-4D97-AF65-F5344CB8AC3E}">
        <p14:creationId xmlns:p14="http://schemas.microsoft.com/office/powerpoint/2010/main" val="9991481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 Sign Patterns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2x3 – Novices </a:t>
            </a:r>
          </a:p>
          <a:p>
            <a:pPr lvl="1"/>
            <a:r>
              <a:rPr lang="en-US" dirty="0" smtClean="0"/>
              <a:t>KD7NLF, WE7LUV,</a:t>
            </a:r>
          </a:p>
          <a:p>
            <a:r>
              <a:rPr lang="en-US" dirty="0" smtClean="0"/>
              <a:t>1x3 – Technician &amp; General class.</a:t>
            </a:r>
          </a:p>
          <a:p>
            <a:pPr lvl="1"/>
            <a:r>
              <a:rPr lang="en-US" dirty="0" smtClean="0"/>
              <a:t>W7HPW, K6BDE, K7BYU, K7UTE</a:t>
            </a:r>
          </a:p>
          <a:p>
            <a:r>
              <a:rPr lang="en-US" dirty="0" smtClean="0"/>
              <a:t>2x2 – Advanced class</a:t>
            </a:r>
          </a:p>
          <a:p>
            <a:pPr lvl="1"/>
            <a:r>
              <a:rPr lang="en-US" dirty="0" smtClean="0"/>
              <a:t>AF7SJ, KK7JO</a:t>
            </a:r>
          </a:p>
          <a:p>
            <a:r>
              <a:rPr lang="en-US" dirty="0" smtClean="0"/>
              <a:t>1x2 and 2x1 – Extra class</a:t>
            </a:r>
          </a:p>
          <a:p>
            <a:pPr lvl="1"/>
            <a:r>
              <a:rPr lang="en-US" dirty="0" smtClean="0"/>
              <a:t>A7SJ, N5OM</a:t>
            </a:r>
          </a:p>
          <a:p>
            <a:r>
              <a:rPr lang="en-US" dirty="0" smtClean="0"/>
              <a:t>US Call signs start with A, N, K, or W</a:t>
            </a:r>
          </a:p>
          <a:p>
            <a:r>
              <a:rPr lang="en-US" dirty="0" smtClean="0"/>
              <a:t>Numbers are based on initial licensed region.</a:t>
            </a:r>
          </a:p>
          <a:p>
            <a:r>
              <a:rPr lang="en-US" dirty="0" smtClean="0"/>
              <a:t>The vanity license program allows </a:t>
            </a:r>
            <a:r>
              <a:rPr lang="en-US" dirty="0" smtClean="0"/>
              <a:t>any licensed amateur </a:t>
            </a:r>
            <a:r>
              <a:rPr lang="en-US" dirty="0" smtClean="0"/>
              <a:t>to request unassigned calls from any pool.</a:t>
            </a:r>
          </a:p>
          <a:p>
            <a:endParaRPr lang="en-US" dirty="0"/>
          </a:p>
        </p:txBody>
      </p:sp>
    </p:spTree>
    <p:extLst>
      <p:ext uri="{BB962C8B-B14F-4D97-AF65-F5344CB8AC3E}">
        <p14:creationId xmlns:p14="http://schemas.microsoft.com/office/powerpoint/2010/main" val="21989473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158714"/>
            <a:ext cx="6248399" cy="4826071"/>
          </a:xfrm>
          <a:prstGeom prst="rect">
            <a:avLst/>
          </a:prstGeom>
        </p:spPr>
      </p:pic>
    </p:spTree>
    <p:extLst>
      <p:ext uri="{BB962C8B-B14F-4D97-AF65-F5344CB8AC3E}">
        <p14:creationId xmlns:p14="http://schemas.microsoft.com/office/powerpoint/2010/main" val="13434326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Regulatory Requirements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Must maintain valid mail contact information with the FCC</a:t>
            </a:r>
          </a:p>
          <a:p>
            <a:r>
              <a:rPr lang="en-US" dirty="0" smtClean="0"/>
              <a:t>Licensed for </a:t>
            </a:r>
            <a:r>
              <a:rPr lang="en-US" u="sng" dirty="0" smtClean="0"/>
              <a:t>ten</a:t>
            </a:r>
            <a:r>
              <a:rPr lang="en-US" dirty="0" smtClean="0"/>
              <a:t> years</a:t>
            </a:r>
          </a:p>
          <a:p>
            <a:r>
              <a:rPr lang="en-US" dirty="0" smtClean="0"/>
              <a:t>There is a two year grace period during which you can renew without retaking the test.</a:t>
            </a:r>
          </a:p>
          <a:p>
            <a:r>
              <a:rPr lang="en-US" dirty="0" smtClean="0"/>
              <a:t>While expired you cannot operate until renewal is published in FCC database. </a:t>
            </a:r>
          </a:p>
          <a:p>
            <a:r>
              <a:rPr lang="en-US" dirty="0" smtClean="0"/>
              <a:t>Validity is always based on FCC </a:t>
            </a:r>
            <a:r>
              <a:rPr lang="en-US" dirty="0"/>
              <a:t>ULS Database: </a:t>
            </a:r>
            <a:r>
              <a:rPr lang="en-US" dirty="0">
                <a:hlinkClick r:id="rId2"/>
              </a:rPr>
              <a:t>https://</a:t>
            </a:r>
            <a:r>
              <a:rPr lang="en-US" dirty="0" smtClean="0">
                <a:hlinkClick r:id="rId2"/>
              </a:rPr>
              <a:t>wireless2.fcc.gov/UlsApp/UlsSearch/searchAmateur.jsp</a:t>
            </a:r>
            <a:endParaRPr lang="en-US" dirty="0" smtClean="0"/>
          </a:p>
        </p:txBody>
      </p:sp>
    </p:spTree>
    <p:extLst>
      <p:ext uri="{BB962C8B-B14F-4D97-AF65-F5344CB8AC3E}">
        <p14:creationId xmlns:p14="http://schemas.microsoft.com/office/powerpoint/2010/main" val="27137114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Operating Area</a:t>
            </a:r>
            <a:endParaRPr lang="en-US" dirty="0"/>
          </a:p>
        </p:txBody>
      </p:sp>
      <p:sp>
        <p:nvSpPr>
          <p:cNvPr id="3" name="Content Placeholder 2"/>
          <p:cNvSpPr>
            <a:spLocks noGrp="1"/>
          </p:cNvSpPr>
          <p:nvPr>
            <p:ph idx="1"/>
          </p:nvPr>
        </p:nvSpPr>
        <p:spPr/>
        <p:txBody>
          <a:bodyPr/>
          <a:lstStyle/>
          <a:p>
            <a:r>
              <a:rPr lang="en-US" dirty="0" smtClean="0"/>
              <a:t>Anywhere in US jurisdiction except for radio silence locations.</a:t>
            </a:r>
          </a:p>
          <a:p>
            <a:r>
              <a:rPr lang="en-US" dirty="0" smtClean="0"/>
              <a:t>On any US flagged craft.</a:t>
            </a:r>
          </a:p>
          <a:p>
            <a:r>
              <a:rPr lang="en-US" dirty="0" smtClean="0"/>
              <a:t>Any country that permits it (Canada yes, Mexico no).</a:t>
            </a:r>
            <a:endParaRPr lang="en-US" dirty="0"/>
          </a:p>
        </p:txBody>
      </p:sp>
    </p:spTree>
    <p:extLst>
      <p:ext uri="{BB962C8B-B14F-4D97-AF65-F5344CB8AC3E}">
        <p14:creationId xmlns:p14="http://schemas.microsoft.com/office/powerpoint/2010/main" val="19570279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T1D</a:t>
            </a:r>
            <a:endParaRPr lang="en-US" dirty="0"/>
          </a:p>
        </p:txBody>
      </p:sp>
      <p:sp>
        <p:nvSpPr>
          <p:cNvPr id="5" name="Text Placeholder 4"/>
          <p:cNvSpPr>
            <a:spLocks noGrp="1"/>
          </p:cNvSpPr>
          <p:nvPr>
            <p:ph type="body" idx="1"/>
          </p:nvPr>
        </p:nvSpPr>
        <p:spPr/>
        <p:txBody>
          <a:bodyPr/>
          <a:lstStyle/>
          <a:p>
            <a:r>
              <a:rPr lang="en-US" dirty="0" smtClean="0"/>
              <a:t>Regulations regarding transmitting</a:t>
            </a:r>
            <a:endParaRPr lang="en-US" dirty="0"/>
          </a:p>
        </p:txBody>
      </p:sp>
    </p:spTree>
    <p:extLst>
      <p:ext uri="{BB962C8B-B14F-4D97-AF65-F5344CB8AC3E}">
        <p14:creationId xmlns:p14="http://schemas.microsoft.com/office/powerpoint/2010/main" val="21647652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Transmission Rules</a:t>
            </a:r>
            <a:endParaRPr lang="en-US" dirty="0"/>
          </a:p>
        </p:txBody>
      </p:sp>
      <p:sp>
        <p:nvSpPr>
          <p:cNvPr id="3" name="Content Placeholder 2"/>
          <p:cNvSpPr>
            <a:spLocks noGrp="1"/>
          </p:cNvSpPr>
          <p:nvPr>
            <p:ph idx="1"/>
          </p:nvPr>
        </p:nvSpPr>
        <p:spPr/>
        <p:txBody>
          <a:bodyPr>
            <a:normAutofit fontScale="40000" lnSpcReduction="20000"/>
          </a:bodyPr>
          <a:lstStyle/>
          <a:p>
            <a:r>
              <a:rPr lang="en-US" dirty="0" smtClean="0"/>
              <a:t>Permitted one way transmissions:</a:t>
            </a:r>
          </a:p>
          <a:p>
            <a:pPr lvl="1"/>
            <a:r>
              <a:rPr lang="en-US" dirty="0" smtClean="0"/>
              <a:t>Morse code practice</a:t>
            </a:r>
          </a:p>
          <a:p>
            <a:pPr lvl="1"/>
            <a:r>
              <a:rPr lang="en-US" dirty="0" smtClean="0"/>
              <a:t>Information bulletins</a:t>
            </a:r>
          </a:p>
          <a:p>
            <a:pPr lvl="1"/>
            <a:r>
              <a:rPr lang="en-US" dirty="0" smtClean="0"/>
              <a:t>Transmissions to provide emergency communications</a:t>
            </a:r>
          </a:p>
          <a:p>
            <a:pPr lvl="1"/>
            <a:r>
              <a:rPr lang="en-US" dirty="0" smtClean="0"/>
              <a:t>Telemetry</a:t>
            </a:r>
            <a:endParaRPr lang="en-US" dirty="0"/>
          </a:p>
          <a:p>
            <a:pPr lvl="1"/>
            <a:r>
              <a:rPr lang="en-US" dirty="0" smtClean="0"/>
              <a:t>Beacons</a:t>
            </a:r>
          </a:p>
          <a:p>
            <a:pPr lvl="1"/>
            <a:r>
              <a:rPr lang="en-US" dirty="0" smtClean="0"/>
              <a:t>Brief station setup and tests.</a:t>
            </a:r>
          </a:p>
          <a:p>
            <a:r>
              <a:rPr lang="en-US" dirty="0" smtClean="0"/>
              <a:t>No music on voice emissions except when authorized to and retransmitting manned spacecraft communication.</a:t>
            </a:r>
          </a:p>
          <a:p>
            <a:r>
              <a:rPr lang="en-US" dirty="0" smtClean="0"/>
              <a:t>You can on occasion sell or trade your amateur radio equipment over the air as long is it isn’t a regular occurrence.</a:t>
            </a:r>
          </a:p>
          <a:p>
            <a:r>
              <a:rPr lang="en-US" dirty="0" smtClean="0"/>
              <a:t>No indecent or obscene language</a:t>
            </a:r>
          </a:p>
          <a:p>
            <a:r>
              <a:rPr lang="en-US" dirty="0" smtClean="0"/>
              <a:t>Can speak with no country that has notified the ITU that it doesn’t want US Amateurs to communicate with its citizens.</a:t>
            </a:r>
          </a:p>
          <a:p>
            <a:r>
              <a:rPr lang="en-US" dirty="0" smtClean="0"/>
              <a:t>Only </a:t>
            </a:r>
            <a:r>
              <a:rPr lang="en-US" dirty="0" smtClean="0"/>
              <a:t>with signals </a:t>
            </a:r>
            <a:r>
              <a:rPr lang="en-US" dirty="0" smtClean="0"/>
              <a:t>to control space stations or radio controlled craft </a:t>
            </a:r>
            <a:r>
              <a:rPr lang="en-US" dirty="0" smtClean="0"/>
              <a:t>can the </a:t>
            </a:r>
            <a:r>
              <a:rPr lang="en-US" dirty="0" smtClean="0"/>
              <a:t>message be encoded to hide the meaning.</a:t>
            </a:r>
          </a:p>
          <a:p>
            <a:r>
              <a:rPr lang="en-US" dirty="0" smtClean="0"/>
              <a:t>You can be paid to operate a ham radio if you are a educator at a education institution if it is incidental to class room instruction.</a:t>
            </a:r>
            <a:endParaRPr lang="en-US" dirty="0"/>
          </a:p>
        </p:txBody>
      </p:sp>
    </p:spTree>
    <p:extLst>
      <p:ext uri="{BB962C8B-B14F-4D97-AF65-F5344CB8AC3E}">
        <p14:creationId xmlns:p14="http://schemas.microsoft.com/office/powerpoint/2010/main" val="13768860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test notes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Entire Question Pool published online</a:t>
            </a:r>
          </a:p>
          <a:p>
            <a:r>
              <a:rPr lang="en-US" dirty="0" smtClean="0"/>
              <a:t>Current Pool Expires after June of this Year</a:t>
            </a:r>
          </a:p>
          <a:p>
            <a:r>
              <a:rPr lang="en-US" dirty="0" smtClean="0"/>
              <a:t>Pool divided into ten sections T1-T0</a:t>
            </a:r>
          </a:p>
          <a:p>
            <a:r>
              <a:rPr lang="en-US" dirty="0" smtClean="0"/>
              <a:t>Each section divided into a variable number of sub </a:t>
            </a:r>
            <a:r>
              <a:rPr lang="en-US" dirty="0" smtClean="0"/>
              <a:t>sections, 35 sub sections in total.</a:t>
            </a:r>
            <a:endParaRPr lang="en-US" dirty="0" smtClean="0"/>
          </a:p>
          <a:p>
            <a:r>
              <a:rPr lang="en-US" dirty="0" smtClean="0"/>
              <a:t>Sub sections have a variable number of questions.</a:t>
            </a:r>
          </a:p>
          <a:p>
            <a:r>
              <a:rPr lang="en-US" dirty="0" smtClean="0"/>
              <a:t>All questions are multiple choice.</a:t>
            </a:r>
          </a:p>
          <a:p>
            <a:r>
              <a:rPr lang="en-US" dirty="0" smtClean="0"/>
              <a:t>Each test will have one question from each sub section.</a:t>
            </a:r>
          </a:p>
          <a:p>
            <a:r>
              <a:rPr lang="en-US" dirty="0" smtClean="0"/>
              <a:t>No penalty for guessing.</a:t>
            </a:r>
          </a:p>
          <a:p>
            <a:r>
              <a:rPr lang="en-US" dirty="0" smtClean="0"/>
              <a:t>Question Pool size: 423</a:t>
            </a:r>
          </a:p>
          <a:p>
            <a:pPr lvl="1"/>
            <a:r>
              <a:rPr lang="en-US" dirty="0" smtClean="0"/>
              <a:t>35 questions on test</a:t>
            </a:r>
          </a:p>
          <a:p>
            <a:pPr lvl="1"/>
            <a:r>
              <a:rPr lang="en-US" dirty="0" smtClean="0"/>
              <a:t>Must pass 26 questions</a:t>
            </a:r>
          </a:p>
          <a:p>
            <a:endParaRPr lang="en-US" dirty="0" smtClean="0"/>
          </a:p>
        </p:txBody>
      </p:sp>
    </p:spTree>
    <p:extLst>
      <p:ext uri="{BB962C8B-B14F-4D97-AF65-F5344CB8AC3E}">
        <p14:creationId xmlns:p14="http://schemas.microsoft.com/office/powerpoint/2010/main" val="17084687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Rules</a:t>
            </a:r>
            <a:endParaRPr lang="en-US" dirty="0"/>
          </a:p>
        </p:txBody>
      </p:sp>
      <p:sp>
        <p:nvSpPr>
          <p:cNvPr id="3" name="Content Placeholder 2"/>
          <p:cNvSpPr>
            <a:spLocks noGrp="1"/>
          </p:cNvSpPr>
          <p:nvPr>
            <p:ph idx="1"/>
          </p:nvPr>
        </p:nvSpPr>
        <p:spPr/>
        <p:txBody>
          <a:bodyPr>
            <a:normAutofit fontScale="62500" lnSpcReduction="20000"/>
          </a:bodyPr>
          <a:lstStyle/>
          <a:p>
            <a:pPr>
              <a:spcAft>
                <a:spcPts val="600"/>
              </a:spcAft>
            </a:pPr>
            <a:r>
              <a:rPr lang="en-US" dirty="0" smtClean="0"/>
              <a:t>Broadcasting are messages designed to reach the general public, we are forbidden from broadcasting.</a:t>
            </a:r>
          </a:p>
          <a:p>
            <a:pPr>
              <a:spcAft>
                <a:spcPts val="600"/>
              </a:spcAft>
            </a:pPr>
            <a:r>
              <a:rPr lang="en-US" dirty="0" smtClean="0"/>
              <a:t>If immediate safety of human life or protection of property comes up the rules don’t matter until the situation is resolved.</a:t>
            </a:r>
          </a:p>
          <a:p>
            <a:pPr>
              <a:spcAft>
                <a:spcPts val="600"/>
              </a:spcAft>
            </a:pPr>
            <a:r>
              <a:rPr lang="en-US" dirty="0" smtClean="0"/>
              <a:t>Signals to control model craft do not need to be identified over the air, but the transmitter needs to have the station call sign clearly affixed to it.</a:t>
            </a:r>
          </a:p>
          <a:p>
            <a:pPr>
              <a:spcAft>
                <a:spcPts val="600"/>
              </a:spcAft>
            </a:pPr>
            <a:r>
              <a:rPr lang="en-US" dirty="0" smtClean="0"/>
              <a:t>Control of model craft is limited to a power output of one watt.</a:t>
            </a:r>
          </a:p>
          <a:p>
            <a:pPr>
              <a:spcAft>
                <a:spcPts val="600"/>
              </a:spcAft>
            </a:pPr>
            <a:r>
              <a:rPr lang="en-US" dirty="0" smtClean="0"/>
              <a:t>A station must always have a control operator. Even if operating in automatic mode.</a:t>
            </a:r>
            <a:endParaRPr lang="en-US" dirty="0"/>
          </a:p>
        </p:txBody>
      </p:sp>
    </p:spTree>
    <p:extLst>
      <p:ext uri="{BB962C8B-B14F-4D97-AF65-F5344CB8AC3E}">
        <p14:creationId xmlns:p14="http://schemas.microsoft.com/office/powerpoint/2010/main" val="1046808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Station rules</a:t>
            </a:r>
            <a:endParaRPr lang="en-US" dirty="0"/>
          </a:p>
        </p:txBody>
      </p:sp>
      <p:sp>
        <p:nvSpPr>
          <p:cNvPr id="5" name="Content Placeholder 4"/>
          <p:cNvSpPr>
            <a:spLocks noGrp="1"/>
          </p:cNvSpPr>
          <p:nvPr>
            <p:ph idx="1"/>
          </p:nvPr>
        </p:nvSpPr>
        <p:spPr/>
        <p:txBody>
          <a:bodyPr>
            <a:normAutofit fontScale="92500" lnSpcReduction="20000"/>
          </a:bodyPr>
          <a:lstStyle/>
          <a:p>
            <a:r>
              <a:rPr lang="en-US" dirty="0" smtClean="0"/>
              <a:t>Two types of licenses:</a:t>
            </a:r>
          </a:p>
          <a:p>
            <a:pPr lvl="1">
              <a:spcBef>
                <a:spcPts val="0"/>
              </a:spcBef>
            </a:pPr>
            <a:r>
              <a:rPr lang="en-US" dirty="0" smtClean="0"/>
              <a:t>Station license</a:t>
            </a:r>
          </a:p>
          <a:p>
            <a:pPr lvl="1">
              <a:spcBef>
                <a:spcPts val="0"/>
              </a:spcBef>
              <a:spcAft>
                <a:spcPts val="600"/>
              </a:spcAft>
            </a:pPr>
            <a:r>
              <a:rPr lang="en-US" dirty="0" smtClean="0"/>
              <a:t>Operator license</a:t>
            </a:r>
          </a:p>
          <a:p>
            <a:pPr>
              <a:spcAft>
                <a:spcPts val="600"/>
              </a:spcAft>
            </a:pPr>
            <a:r>
              <a:rPr lang="en-US" dirty="0" smtClean="0"/>
              <a:t>Operator license determines the privileges.</a:t>
            </a:r>
          </a:p>
          <a:p>
            <a:pPr>
              <a:spcAft>
                <a:spcPts val="600"/>
              </a:spcAft>
            </a:pPr>
            <a:r>
              <a:rPr lang="en-US" dirty="0" smtClean="0"/>
              <a:t>Station license holder determines who is allowed to operate.</a:t>
            </a:r>
          </a:p>
          <a:p>
            <a:pPr>
              <a:spcAft>
                <a:spcPts val="600"/>
              </a:spcAft>
            </a:pPr>
            <a:r>
              <a:rPr lang="en-US" dirty="0" smtClean="0"/>
              <a:t>Both are equally responsible for following the rules.</a:t>
            </a:r>
            <a:endParaRPr lang="en-US" dirty="0"/>
          </a:p>
        </p:txBody>
      </p:sp>
    </p:spTree>
    <p:extLst>
      <p:ext uri="{BB962C8B-B14F-4D97-AF65-F5344CB8AC3E}">
        <p14:creationId xmlns:p14="http://schemas.microsoft.com/office/powerpoint/2010/main" val="14309294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Station Rules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There must always be a control operator</a:t>
            </a:r>
          </a:p>
          <a:p>
            <a:r>
              <a:rPr lang="en-US" dirty="0" smtClean="0"/>
              <a:t>Automatic control is permitted for:</a:t>
            </a:r>
          </a:p>
          <a:p>
            <a:pPr lvl="1"/>
            <a:r>
              <a:rPr lang="en-US" dirty="0" smtClean="0"/>
              <a:t>Auxiliary</a:t>
            </a:r>
          </a:p>
          <a:p>
            <a:pPr lvl="1"/>
            <a:r>
              <a:rPr lang="en-US" dirty="0" smtClean="0"/>
              <a:t>Repeaters</a:t>
            </a:r>
          </a:p>
          <a:p>
            <a:pPr lvl="1"/>
            <a:r>
              <a:rPr lang="en-US" dirty="0" smtClean="0"/>
              <a:t>Space Stations</a:t>
            </a:r>
          </a:p>
          <a:p>
            <a:pPr lvl="1"/>
            <a:r>
              <a:rPr lang="en-US" dirty="0" smtClean="0"/>
              <a:t>Beacons</a:t>
            </a:r>
          </a:p>
          <a:p>
            <a:r>
              <a:rPr lang="en-US" dirty="0" smtClean="0"/>
              <a:t>You are only responsible for your input frequency, not the output frequency of any repeating station.</a:t>
            </a:r>
          </a:p>
          <a:p>
            <a:r>
              <a:rPr lang="en-US" dirty="0" smtClean="0"/>
              <a:t>Remote control means you control the station and manipulate the controls from a remote control point. </a:t>
            </a:r>
          </a:p>
          <a:p>
            <a:r>
              <a:rPr lang="en-US" dirty="0" smtClean="0"/>
              <a:t>The control point is wherever the station is controlled from.</a:t>
            </a:r>
          </a:p>
          <a:p>
            <a:r>
              <a:rPr lang="en-US" dirty="0" smtClean="0"/>
              <a:t>Clubs of 4 or more individuals can apply for a club station license.</a:t>
            </a:r>
          </a:p>
        </p:txBody>
      </p:sp>
    </p:spTree>
    <p:extLst>
      <p:ext uri="{BB962C8B-B14F-4D97-AF65-F5344CB8AC3E}">
        <p14:creationId xmlns:p14="http://schemas.microsoft.com/office/powerpoint/2010/main" val="29032369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Identification rules</a:t>
            </a:r>
            <a:endParaRPr lang="en-US" dirty="0"/>
          </a:p>
        </p:txBody>
      </p:sp>
      <p:sp>
        <p:nvSpPr>
          <p:cNvPr id="3" name="Content Placeholder 2"/>
          <p:cNvSpPr>
            <a:spLocks noGrp="1"/>
          </p:cNvSpPr>
          <p:nvPr>
            <p:ph idx="1"/>
          </p:nvPr>
        </p:nvSpPr>
        <p:spPr/>
        <p:txBody>
          <a:bodyPr>
            <a:normAutofit fontScale="70000" lnSpcReduction="20000"/>
          </a:bodyPr>
          <a:lstStyle/>
          <a:p>
            <a:pPr>
              <a:spcAft>
                <a:spcPts val="600"/>
              </a:spcAft>
            </a:pPr>
            <a:r>
              <a:rPr lang="en-US" dirty="0" smtClean="0"/>
              <a:t>Must ID at the end of a communication and every ten minutes during the communication.</a:t>
            </a:r>
          </a:p>
          <a:p>
            <a:pPr>
              <a:spcAft>
                <a:spcPts val="600"/>
              </a:spcAft>
            </a:pPr>
            <a:r>
              <a:rPr lang="en-US" dirty="0" smtClean="0"/>
              <a:t>ID must be in English</a:t>
            </a:r>
          </a:p>
          <a:p>
            <a:pPr>
              <a:spcAft>
                <a:spcPts val="600"/>
              </a:spcAft>
            </a:pPr>
            <a:r>
              <a:rPr lang="en-US" dirty="0" smtClean="0"/>
              <a:t>CW (Morse Code) is always allowed for identification purposes, no matter the mode being used.</a:t>
            </a:r>
          </a:p>
          <a:p>
            <a:r>
              <a:rPr lang="en-US" dirty="0" smtClean="0"/>
              <a:t>For speaking call sign you can use the phrases stroke, slant, </a:t>
            </a:r>
            <a:r>
              <a:rPr lang="en-US" dirty="0" smtClean="0"/>
              <a:t>slash to preface custom call modifiers.</a:t>
            </a:r>
            <a:endParaRPr lang="en-US" dirty="0" smtClean="0"/>
          </a:p>
          <a:p>
            <a:pPr lvl="1"/>
            <a:r>
              <a:rPr lang="en-US" dirty="0" smtClean="0"/>
              <a:t>For example if I’m operating in California I might give my call sign as AF7SJ/W6. The W indicates the lower 48 states, and 6 is the call sign area. If I was operating in DE I could do AF7SJ/W3.</a:t>
            </a:r>
          </a:p>
          <a:p>
            <a:pPr lvl="1"/>
            <a:endParaRPr lang="en-US" dirty="0" smtClean="0"/>
          </a:p>
          <a:p>
            <a:endParaRPr lang="en-US" dirty="0"/>
          </a:p>
        </p:txBody>
      </p:sp>
    </p:spTree>
    <p:extLst>
      <p:ext uri="{BB962C8B-B14F-4D97-AF65-F5344CB8AC3E}">
        <p14:creationId xmlns:p14="http://schemas.microsoft.com/office/powerpoint/2010/main" val="5577779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Repeaters</a:t>
            </a:r>
            <a:endParaRPr lang="en-US" dirty="0"/>
          </a:p>
        </p:txBody>
      </p:sp>
      <p:sp>
        <p:nvSpPr>
          <p:cNvPr id="3" name="Content Placeholder 2"/>
          <p:cNvSpPr>
            <a:spLocks noGrp="1"/>
          </p:cNvSpPr>
          <p:nvPr>
            <p:ph idx="1"/>
          </p:nvPr>
        </p:nvSpPr>
        <p:spPr/>
        <p:txBody>
          <a:bodyPr/>
          <a:lstStyle/>
          <a:p>
            <a:pPr>
              <a:spcAft>
                <a:spcPts val="1200"/>
              </a:spcAft>
            </a:pPr>
            <a:r>
              <a:rPr lang="en-US" dirty="0" smtClean="0"/>
              <a:t>Retransmit signals automatically</a:t>
            </a:r>
          </a:p>
          <a:p>
            <a:r>
              <a:rPr lang="en-US" dirty="0" smtClean="0"/>
              <a:t>Control operator of the originating station is responsible to the FCC for rules violations</a:t>
            </a:r>
          </a:p>
          <a:p>
            <a:endParaRPr lang="en-US" dirty="0"/>
          </a:p>
        </p:txBody>
      </p:sp>
    </p:spTree>
    <p:extLst>
      <p:ext uri="{BB962C8B-B14F-4D97-AF65-F5344CB8AC3E}">
        <p14:creationId xmlns:p14="http://schemas.microsoft.com/office/powerpoint/2010/main" val="11250710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International Operating Rules	</a:t>
            </a:r>
            <a:endParaRPr lang="en-US" dirty="0"/>
          </a:p>
        </p:txBody>
      </p:sp>
      <p:sp>
        <p:nvSpPr>
          <p:cNvPr id="3" name="Content Placeholder 2"/>
          <p:cNvSpPr>
            <a:spLocks noGrp="1"/>
          </p:cNvSpPr>
          <p:nvPr>
            <p:ph idx="1"/>
          </p:nvPr>
        </p:nvSpPr>
        <p:spPr/>
        <p:txBody>
          <a:bodyPr/>
          <a:lstStyle/>
          <a:p>
            <a:pPr>
              <a:spcAft>
                <a:spcPts val="1200"/>
              </a:spcAft>
            </a:pPr>
            <a:r>
              <a:rPr lang="en-US" dirty="0" smtClean="0"/>
              <a:t>A non licensed person is allowed to speak to a foreign station if the US has a third party agreement with that country.</a:t>
            </a:r>
          </a:p>
          <a:p>
            <a:r>
              <a:rPr lang="en-US" dirty="0" smtClean="0"/>
              <a:t>No restrictions on third party communications in the US other than standard ham radio rules.</a:t>
            </a:r>
            <a:endParaRPr lang="en-US" dirty="0"/>
          </a:p>
        </p:txBody>
      </p:sp>
    </p:spTree>
    <p:extLst>
      <p:ext uri="{BB962C8B-B14F-4D97-AF65-F5344CB8AC3E}">
        <p14:creationId xmlns:p14="http://schemas.microsoft.com/office/powerpoint/2010/main" val="17845152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Section T2</a:t>
            </a:r>
            <a:endParaRPr lang="en-US" dirty="0"/>
          </a:p>
        </p:txBody>
      </p:sp>
      <p:sp>
        <p:nvSpPr>
          <p:cNvPr id="5" name="Text Placeholder 4"/>
          <p:cNvSpPr>
            <a:spLocks noGrp="1"/>
          </p:cNvSpPr>
          <p:nvPr>
            <p:ph type="body" idx="1"/>
          </p:nvPr>
        </p:nvSpPr>
        <p:spPr/>
        <p:txBody>
          <a:bodyPr/>
          <a:lstStyle/>
          <a:p>
            <a:r>
              <a:rPr lang="en-US" dirty="0" smtClean="0"/>
              <a:t>Operating Practices</a:t>
            </a:r>
            <a:endParaRPr lang="en-US" dirty="0"/>
          </a:p>
        </p:txBody>
      </p:sp>
    </p:spTree>
    <p:extLst>
      <p:ext uri="{BB962C8B-B14F-4D97-AF65-F5344CB8AC3E}">
        <p14:creationId xmlns:p14="http://schemas.microsoft.com/office/powerpoint/2010/main" val="40457147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Transmissions</a:t>
            </a:r>
            <a:endParaRPr lang="en-US" dirty="0"/>
          </a:p>
        </p:txBody>
      </p:sp>
      <p:sp>
        <p:nvSpPr>
          <p:cNvPr id="3" name="Content Placeholder 2"/>
          <p:cNvSpPr>
            <a:spLocks noGrp="1"/>
          </p:cNvSpPr>
          <p:nvPr>
            <p:ph idx="1"/>
          </p:nvPr>
        </p:nvSpPr>
        <p:spPr/>
        <p:txBody>
          <a:bodyPr>
            <a:normAutofit fontScale="92500" lnSpcReduction="20000"/>
          </a:bodyPr>
          <a:lstStyle/>
          <a:p>
            <a:pPr>
              <a:spcAft>
                <a:spcPts val="1200"/>
              </a:spcAft>
            </a:pPr>
            <a:r>
              <a:rPr lang="en-US" dirty="0" smtClean="0"/>
              <a:t>Most radio transmission is called </a:t>
            </a:r>
            <a:r>
              <a:rPr lang="en-US" b="1" u="sng" dirty="0" smtClean="0"/>
              <a:t>simplex</a:t>
            </a:r>
            <a:r>
              <a:rPr lang="en-US" dirty="0" smtClean="0"/>
              <a:t> which means the station is either transmitting or receiving but not both at the same time.</a:t>
            </a:r>
          </a:p>
          <a:p>
            <a:r>
              <a:rPr lang="en-US" dirty="0" smtClean="0"/>
              <a:t>Repeaters are </a:t>
            </a:r>
            <a:r>
              <a:rPr lang="en-US" b="1" u="sng" dirty="0" smtClean="0"/>
              <a:t>duplex</a:t>
            </a:r>
            <a:r>
              <a:rPr lang="en-US" dirty="0" smtClean="0"/>
              <a:t> which means they transmit and receive at the same time.</a:t>
            </a:r>
          </a:p>
          <a:p>
            <a:pPr lvl="1"/>
            <a:r>
              <a:rPr lang="en-US" dirty="0" smtClean="0"/>
              <a:t>To transmit and receive at the same time means you need a separate transmit and receive frequency.</a:t>
            </a:r>
            <a:endParaRPr lang="en-US" dirty="0"/>
          </a:p>
        </p:txBody>
      </p:sp>
    </p:spTree>
    <p:extLst>
      <p:ext uri="{BB962C8B-B14F-4D97-AF65-F5344CB8AC3E}">
        <p14:creationId xmlns:p14="http://schemas.microsoft.com/office/powerpoint/2010/main" val="12831591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Simplex Frequencies</a:t>
            </a:r>
            <a:endParaRPr lang="en-US" dirty="0"/>
          </a:p>
        </p:txBody>
      </p:sp>
      <p:sp>
        <p:nvSpPr>
          <p:cNvPr id="3" name="Content Placeholder 2"/>
          <p:cNvSpPr>
            <a:spLocks noGrp="1"/>
          </p:cNvSpPr>
          <p:nvPr>
            <p:ph idx="1"/>
          </p:nvPr>
        </p:nvSpPr>
        <p:spPr/>
        <p:txBody>
          <a:bodyPr>
            <a:normAutofit fontScale="92500"/>
          </a:bodyPr>
          <a:lstStyle/>
          <a:p>
            <a:pPr>
              <a:spcAft>
                <a:spcPts val="1200"/>
              </a:spcAft>
            </a:pPr>
            <a:r>
              <a:rPr lang="en-US" dirty="0" smtClean="0"/>
              <a:t>Some frequency ranges are identified in the regulations for simplex operation only.</a:t>
            </a:r>
          </a:p>
          <a:p>
            <a:pPr>
              <a:spcAft>
                <a:spcPts val="1200"/>
              </a:spcAft>
            </a:pPr>
            <a:r>
              <a:rPr lang="en-US" dirty="0" smtClean="0"/>
              <a:t>146.52 MHz is the national simplex frequency on the 2 meter band.</a:t>
            </a:r>
          </a:p>
          <a:p>
            <a:pPr>
              <a:spcAft>
                <a:spcPts val="1200"/>
              </a:spcAft>
            </a:pPr>
            <a:r>
              <a:rPr lang="en-US" dirty="0" smtClean="0"/>
              <a:t>Simplex frequencies allow communication without tying up repeater inputs.</a:t>
            </a:r>
            <a:endParaRPr lang="en-US" dirty="0"/>
          </a:p>
        </p:txBody>
      </p:sp>
    </p:spTree>
    <p:extLst>
      <p:ext uri="{BB962C8B-B14F-4D97-AF65-F5344CB8AC3E}">
        <p14:creationId xmlns:p14="http://schemas.microsoft.com/office/powerpoint/2010/main" val="9304494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Repeater Frequencies</a:t>
            </a:r>
            <a:endParaRPr lang="en-US" dirty="0"/>
          </a:p>
        </p:txBody>
      </p:sp>
      <p:sp>
        <p:nvSpPr>
          <p:cNvPr id="3" name="Content Placeholder 2"/>
          <p:cNvSpPr>
            <a:spLocks noGrp="1"/>
          </p:cNvSpPr>
          <p:nvPr>
            <p:ph idx="1"/>
          </p:nvPr>
        </p:nvSpPr>
        <p:spPr/>
        <p:txBody>
          <a:bodyPr>
            <a:normAutofit fontScale="70000" lnSpcReduction="20000"/>
          </a:bodyPr>
          <a:lstStyle/>
          <a:p>
            <a:pPr>
              <a:spcAft>
                <a:spcPts val="600"/>
              </a:spcAft>
            </a:pPr>
            <a:r>
              <a:rPr lang="en-US" dirty="0" smtClean="0"/>
              <a:t>TX frequency is the output frequency of the repeater (you will set your radio’s RX to the frequency).</a:t>
            </a:r>
          </a:p>
          <a:p>
            <a:r>
              <a:rPr lang="en-US" dirty="0" smtClean="0"/>
              <a:t>RX frequency is the frequency the repeater listens on (you set your radio’s TX to that frequency).</a:t>
            </a:r>
          </a:p>
          <a:p>
            <a:pPr lvl="1"/>
            <a:r>
              <a:rPr lang="en-US" dirty="0" smtClean="0"/>
              <a:t>On the 2 meter band the RX frequency is either + or – 600 kHz from the TX frequency.</a:t>
            </a:r>
          </a:p>
          <a:p>
            <a:pPr lvl="1">
              <a:spcAft>
                <a:spcPts val="600"/>
              </a:spcAft>
            </a:pPr>
            <a:r>
              <a:rPr lang="en-US" dirty="0" smtClean="0"/>
              <a:t>On the 70 centimeter band the RX frequency is + or – 5 MHz from the TX frequency.</a:t>
            </a:r>
          </a:p>
          <a:p>
            <a:pPr>
              <a:spcAft>
                <a:spcPts val="600"/>
              </a:spcAft>
            </a:pPr>
            <a:r>
              <a:rPr lang="en-US" dirty="0" smtClean="0"/>
              <a:t>Some radios have a reverse split button that reverses their TX and RX frequencies. This can be used to work around poorly received stations if you are closer to the station than the repeater.</a:t>
            </a:r>
            <a:endParaRPr lang="en-US" dirty="0"/>
          </a:p>
        </p:txBody>
      </p:sp>
    </p:spTree>
    <p:extLst>
      <p:ext uri="{BB962C8B-B14F-4D97-AF65-F5344CB8AC3E}">
        <p14:creationId xmlns:p14="http://schemas.microsoft.com/office/powerpoint/2010/main" val="16005256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Technician Class </a:t>
            </a:r>
            <a:r>
              <a:rPr lang="en-US" sz="4000" dirty="0" smtClean="0"/>
              <a:t>Example Question:</a:t>
            </a:r>
            <a:endParaRPr lang="en-US" sz="4000"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a:t>T3A05 </a:t>
            </a:r>
            <a:r>
              <a:rPr lang="en-US" b="1" u="sng" dirty="0"/>
              <a:t>(B</a:t>
            </a:r>
            <a:r>
              <a:rPr lang="en-US" b="1" u="sng" dirty="0" smtClean="0"/>
              <a:t>)</a:t>
            </a:r>
            <a:r>
              <a:rPr lang="en-US" b="1" dirty="0" smtClean="0"/>
              <a:t> </a:t>
            </a:r>
            <a:r>
              <a:rPr lang="en-US" dirty="0" smtClean="0"/>
              <a:t>When </a:t>
            </a:r>
            <a:r>
              <a:rPr lang="en-US" dirty="0"/>
              <a:t>using a directional antenna, how might your station be able to access a distant repeater if buildings or obstructions are blocking the direct line of sight path</a:t>
            </a:r>
            <a:r>
              <a:rPr lang="en-US" dirty="0" smtClean="0"/>
              <a:t>?</a:t>
            </a:r>
          </a:p>
          <a:p>
            <a:endParaRPr lang="en-US" dirty="0"/>
          </a:p>
          <a:p>
            <a:pPr marL="514350" indent="-514350">
              <a:buFont typeface="+mj-lt"/>
              <a:buAutoNum type="alphaUcPeriod"/>
            </a:pPr>
            <a:r>
              <a:rPr lang="en-US" dirty="0" smtClean="0"/>
              <a:t>Change </a:t>
            </a:r>
            <a:r>
              <a:rPr lang="en-US" dirty="0"/>
              <a:t>from vertical to horizontal </a:t>
            </a:r>
            <a:r>
              <a:rPr lang="en-US" dirty="0" smtClean="0"/>
              <a:t>polarization</a:t>
            </a:r>
          </a:p>
          <a:p>
            <a:pPr marL="514350" indent="-514350">
              <a:buFont typeface="+mj-lt"/>
              <a:buAutoNum type="alphaUcPeriod"/>
            </a:pPr>
            <a:r>
              <a:rPr lang="en-US" dirty="0" smtClean="0"/>
              <a:t>Try </a:t>
            </a:r>
            <a:r>
              <a:rPr lang="en-US" dirty="0"/>
              <a:t>to find a path that reflects signals to the </a:t>
            </a:r>
            <a:r>
              <a:rPr lang="en-US" dirty="0" smtClean="0"/>
              <a:t>repeater</a:t>
            </a:r>
          </a:p>
          <a:p>
            <a:pPr marL="514350" indent="-514350">
              <a:buFont typeface="+mj-lt"/>
              <a:buAutoNum type="alphaUcPeriod"/>
            </a:pPr>
            <a:r>
              <a:rPr lang="en-US" dirty="0" smtClean="0"/>
              <a:t>Try </a:t>
            </a:r>
            <a:r>
              <a:rPr lang="en-US" dirty="0"/>
              <a:t>the long </a:t>
            </a:r>
            <a:r>
              <a:rPr lang="en-US" dirty="0" smtClean="0"/>
              <a:t>path</a:t>
            </a:r>
          </a:p>
          <a:p>
            <a:pPr marL="514350" indent="-514350">
              <a:buFont typeface="+mj-lt"/>
              <a:buAutoNum type="alphaUcPeriod"/>
            </a:pPr>
            <a:r>
              <a:rPr lang="en-US" dirty="0" smtClean="0"/>
              <a:t>Increase </a:t>
            </a:r>
            <a:r>
              <a:rPr lang="en-US" dirty="0"/>
              <a:t>the antenna </a:t>
            </a:r>
            <a:r>
              <a:rPr lang="en-US" dirty="0" smtClean="0"/>
              <a:t>SWR</a:t>
            </a:r>
          </a:p>
          <a:p>
            <a:endParaRPr lang="en-US" dirty="0"/>
          </a:p>
          <a:p>
            <a:pPr marL="0" indent="0">
              <a:buNone/>
            </a:pPr>
            <a:endParaRPr lang="en-US" dirty="0" smtClean="0"/>
          </a:p>
          <a:p>
            <a:endParaRPr lang="en-US" dirty="0"/>
          </a:p>
          <a:p>
            <a:r>
              <a:rPr lang="en-US" dirty="0"/>
              <a:t>http://ncvec.org/</a:t>
            </a:r>
          </a:p>
        </p:txBody>
      </p:sp>
    </p:spTree>
    <p:extLst>
      <p:ext uri="{BB962C8B-B14F-4D97-AF65-F5344CB8AC3E}">
        <p14:creationId xmlns:p14="http://schemas.microsoft.com/office/powerpoint/2010/main" val="6192225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Transmissions</a:t>
            </a:r>
            <a:endParaRPr lang="en-US" dirty="0"/>
          </a:p>
        </p:txBody>
      </p:sp>
      <p:sp>
        <p:nvSpPr>
          <p:cNvPr id="3" name="Content Placeholder 2"/>
          <p:cNvSpPr>
            <a:spLocks noGrp="1"/>
          </p:cNvSpPr>
          <p:nvPr>
            <p:ph idx="1"/>
          </p:nvPr>
        </p:nvSpPr>
        <p:spPr/>
        <p:txBody>
          <a:bodyPr>
            <a:normAutofit fontScale="47500" lnSpcReduction="20000"/>
          </a:bodyPr>
          <a:lstStyle/>
          <a:p>
            <a:pPr>
              <a:spcAft>
                <a:spcPts val="600"/>
              </a:spcAft>
            </a:pPr>
            <a:r>
              <a:rPr lang="en-US" dirty="0" smtClean="0"/>
              <a:t>You must always identify if transmitting on the air, even when testing.</a:t>
            </a:r>
          </a:p>
          <a:p>
            <a:pPr>
              <a:spcAft>
                <a:spcPts val="600"/>
              </a:spcAft>
            </a:pPr>
            <a:r>
              <a:rPr lang="en-US" dirty="0" smtClean="0"/>
              <a:t>CQ means calling any station. </a:t>
            </a:r>
          </a:p>
          <a:p>
            <a:pPr>
              <a:spcAft>
                <a:spcPts val="600"/>
              </a:spcAft>
            </a:pPr>
            <a:r>
              <a:rPr lang="en-US" dirty="0" smtClean="0"/>
              <a:t>On a repeater just putting out your call sign indicates you are there and would love to talk to anyone.</a:t>
            </a:r>
          </a:p>
          <a:p>
            <a:pPr>
              <a:spcAft>
                <a:spcPts val="600"/>
              </a:spcAft>
            </a:pPr>
            <a:r>
              <a:rPr lang="en-US" dirty="0" smtClean="0"/>
              <a:t>Band plans are voluntary, but important.</a:t>
            </a:r>
          </a:p>
          <a:p>
            <a:r>
              <a:rPr lang="en-US" dirty="0" smtClean="0"/>
              <a:t>Before starting a contact:</a:t>
            </a:r>
          </a:p>
          <a:p>
            <a:pPr lvl="1">
              <a:spcBef>
                <a:spcPts val="0"/>
              </a:spcBef>
            </a:pPr>
            <a:r>
              <a:rPr lang="en-US" dirty="0" smtClean="0"/>
              <a:t>Make sure you have the rights to talk on the frequency</a:t>
            </a:r>
          </a:p>
          <a:p>
            <a:pPr lvl="1">
              <a:spcBef>
                <a:spcPts val="0"/>
              </a:spcBef>
            </a:pPr>
            <a:r>
              <a:rPr lang="en-US" dirty="0" smtClean="0"/>
              <a:t>Listen to see if anyone is using the desired frequency</a:t>
            </a:r>
          </a:p>
          <a:p>
            <a:pPr lvl="1">
              <a:spcBef>
                <a:spcPts val="0"/>
              </a:spcBef>
            </a:pPr>
            <a:r>
              <a:rPr lang="en-US" dirty="0" smtClean="0"/>
              <a:t>Ask if anyone is using the frequency</a:t>
            </a:r>
          </a:p>
          <a:p>
            <a:pPr lvl="1">
              <a:spcBef>
                <a:spcPts val="0"/>
              </a:spcBef>
              <a:spcAft>
                <a:spcPts val="600"/>
              </a:spcAft>
            </a:pPr>
            <a:r>
              <a:rPr lang="en-US" dirty="0" smtClean="0"/>
              <a:t>Call CQ or put out your call sign.</a:t>
            </a:r>
          </a:p>
          <a:p>
            <a:pPr>
              <a:spcAft>
                <a:spcPts val="600"/>
              </a:spcAft>
            </a:pPr>
            <a:r>
              <a:rPr lang="en-US" dirty="0" smtClean="0"/>
              <a:t>When responding to a CQ state the stations call sign followed by your call sign.</a:t>
            </a:r>
          </a:p>
          <a:p>
            <a:pPr>
              <a:spcAft>
                <a:spcPts val="600"/>
              </a:spcAft>
            </a:pPr>
            <a:r>
              <a:rPr lang="en-US" dirty="0" smtClean="0"/>
              <a:t>If two stations are trying to use the same frequency common courtesy should prevail. No one owns a frequency.</a:t>
            </a:r>
          </a:p>
          <a:p>
            <a:pPr lvl="1"/>
            <a:endParaRPr lang="en-US" dirty="0" smtClean="0"/>
          </a:p>
          <a:p>
            <a:endParaRPr lang="en-US" dirty="0"/>
          </a:p>
        </p:txBody>
      </p:sp>
    </p:spTree>
    <p:extLst>
      <p:ext uri="{BB962C8B-B14F-4D97-AF65-F5344CB8AC3E}">
        <p14:creationId xmlns:p14="http://schemas.microsoft.com/office/powerpoint/2010/main" val="19895273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T2B</a:t>
            </a:r>
            <a:endParaRPr lang="en-US" dirty="0"/>
          </a:p>
        </p:txBody>
      </p:sp>
      <p:sp>
        <p:nvSpPr>
          <p:cNvPr id="5" name="Text Placeholder 4"/>
          <p:cNvSpPr>
            <a:spLocks noGrp="1"/>
          </p:cNvSpPr>
          <p:nvPr>
            <p:ph type="body" idx="1"/>
          </p:nvPr>
        </p:nvSpPr>
        <p:spPr/>
        <p:txBody>
          <a:bodyPr/>
          <a:lstStyle/>
          <a:p>
            <a:r>
              <a:rPr lang="en-US" dirty="0" smtClean="0"/>
              <a:t>Operating practices applied.</a:t>
            </a:r>
            <a:endParaRPr lang="en-US" dirty="0"/>
          </a:p>
        </p:txBody>
      </p:sp>
    </p:spTree>
    <p:extLst>
      <p:ext uri="{BB962C8B-B14F-4D97-AF65-F5344CB8AC3E}">
        <p14:creationId xmlns:p14="http://schemas.microsoft.com/office/powerpoint/2010/main" val="10922775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Modes</a:t>
            </a:r>
            <a:endParaRPr lang="en-US" dirty="0"/>
          </a:p>
        </p:txBody>
      </p:sp>
      <p:sp>
        <p:nvSpPr>
          <p:cNvPr id="3" name="Content Placeholder 2"/>
          <p:cNvSpPr>
            <a:spLocks noGrp="1"/>
          </p:cNvSpPr>
          <p:nvPr>
            <p:ph idx="1"/>
          </p:nvPr>
        </p:nvSpPr>
        <p:spPr/>
        <p:txBody>
          <a:bodyPr>
            <a:normAutofit fontScale="85000" lnSpcReduction="20000"/>
          </a:bodyPr>
          <a:lstStyle/>
          <a:p>
            <a:pPr>
              <a:spcAft>
                <a:spcPts val="1200"/>
              </a:spcAft>
            </a:pPr>
            <a:r>
              <a:rPr lang="en-US" dirty="0" smtClean="0"/>
              <a:t>SSB - (Single Side Band) used on most bands and every VHF / UHF </a:t>
            </a:r>
            <a:r>
              <a:rPr lang="en-US" dirty="0" smtClean="0"/>
              <a:t>band, equipmen</a:t>
            </a:r>
            <a:r>
              <a:rPr lang="en-US" dirty="0" smtClean="0"/>
              <a:t>t is kind of expensive. Very good for weak signal work. Transmitters tend to be bulky, but highly efficient.</a:t>
            </a:r>
            <a:endParaRPr lang="en-US" dirty="0" smtClean="0"/>
          </a:p>
          <a:p>
            <a:pPr>
              <a:spcAft>
                <a:spcPts val="1200"/>
              </a:spcAft>
            </a:pPr>
            <a:r>
              <a:rPr lang="en-US" dirty="0" smtClean="0"/>
              <a:t>CW - (Morse Code) used </a:t>
            </a:r>
            <a:r>
              <a:rPr lang="en-US" dirty="0" smtClean="0"/>
              <a:t>everywhere.</a:t>
            </a:r>
            <a:endParaRPr lang="en-US" dirty="0" smtClean="0"/>
          </a:p>
          <a:p>
            <a:pPr>
              <a:spcAft>
                <a:spcPts val="1200"/>
              </a:spcAft>
            </a:pPr>
            <a:r>
              <a:rPr lang="en-US" dirty="0" smtClean="0"/>
              <a:t>FM - VHF and </a:t>
            </a:r>
            <a:r>
              <a:rPr lang="en-US" dirty="0" smtClean="0"/>
              <a:t>above.</a:t>
            </a:r>
            <a:endParaRPr lang="en-US" dirty="0" smtClean="0"/>
          </a:p>
          <a:p>
            <a:pPr>
              <a:spcAft>
                <a:spcPts val="1200"/>
              </a:spcAft>
            </a:pPr>
            <a:r>
              <a:rPr lang="en-US" dirty="0" smtClean="0"/>
              <a:t>DMR - VHF and </a:t>
            </a:r>
            <a:r>
              <a:rPr lang="en-US" dirty="0" smtClean="0"/>
              <a:t>above.</a:t>
            </a:r>
            <a:endParaRPr lang="en-US" dirty="0" smtClean="0"/>
          </a:p>
          <a:p>
            <a:endParaRPr lang="en-US" dirty="0"/>
          </a:p>
        </p:txBody>
      </p:sp>
    </p:spTree>
    <p:extLst>
      <p:ext uri="{BB962C8B-B14F-4D97-AF65-F5344CB8AC3E}">
        <p14:creationId xmlns:p14="http://schemas.microsoft.com/office/powerpoint/2010/main" val="42766410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Repeater Detail</a:t>
            </a:r>
            <a:endParaRPr lang="en-US" dirty="0"/>
          </a:p>
        </p:txBody>
      </p:sp>
      <p:sp>
        <p:nvSpPr>
          <p:cNvPr id="5" name="Content Placeholder 4"/>
          <p:cNvSpPr>
            <a:spLocks noGrp="1"/>
          </p:cNvSpPr>
          <p:nvPr>
            <p:ph idx="1"/>
          </p:nvPr>
        </p:nvSpPr>
        <p:spPr/>
        <p:txBody>
          <a:bodyPr>
            <a:normAutofit fontScale="77500" lnSpcReduction="20000"/>
          </a:bodyPr>
          <a:lstStyle/>
          <a:p>
            <a:pPr>
              <a:spcAft>
                <a:spcPts val="1200"/>
              </a:spcAft>
            </a:pPr>
            <a:r>
              <a:rPr lang="en-US" dirty="0" smtClean="0"/>
              <a:t>Reverse split listens to the input frequency of the repeater. A weak station might be hearable this way.</a:t>
            </a:r>
          </a:p>
          <a:p>
            <a:pPr>
              <a:spcAft>
                <a:spcPts val="1200"/>
              </a:spcAft>
            </a:pPr>
            <a:r>
              <a:rPr lang="en-US" dirty="0" smtClean="0"/>
              <a:t>CTCSS &amp; DCS is used to only allow certain signals to be repeated.</a:t>
            </a:r>
          </a:p>
          <a:p>
            <a:pPr>
              <a:spcAft>
                <a:spcPts val="1200"/>
              </a:spcAft>
            </a:pPr>
            <a:r>
              <a:rPr lang="en-US" dirty="0" smtClean="0"/>
              <a:t>You can overdrive the audio and it will break up in the repeater making it hard to understand you. If told this is happening talk farther from the microphone.</a:t>
            </a:r>
          </a:p>
          <a:p>
            <a:endParaRPr lang="en-US" dirty="0" smtClean="0"/>
          </a:p>
          <a:p>
            <a:endParaRPr lang="en-US" dirty="0" smtClean="0"/>
          </a:p>
        </p:txBody>
      </p:sp>
    </p:spTree>
    <p:extLst>
      <p:ext uri="{BB962C8B-B14F-4D97-AF65-F5344CB8AC3E}">
        <p14:creationId xmlns:p14="http://schemas.microsoft.com/office/powerpoint/2010/main" val="39579606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DMR</a:t>
            </a:r>
            <a:endParaRPr lang="en-US" dirty="0"/>
          </a:p>
        </p:txBody>
      </p:sp>
      <p:sp>
        <p:nvSpPr>
          <p:cNvPr id="3" name="Content Placeholder 2"/>
          <p:cNvSpPr>
            <a:spLocks noGrp="1"/>
          </p:cNvSpPr>
          <p:nvPr>
            <p:ph idx="1"/>
          </p:nvPr>
        </p:nvSpPr>
        <p:spPr/>
        <p:txBody>
          <a:bodyPr>
            <a:normAutofit lnSpcReduction="10000"/>
          </a:bodyPr>
          <a:lstStyle/>
          <a:p>
            <a:pPr>
              <a:spcAft>
                <a:spcPts val="1200"/>
              </a:spcAft>
            </a:pPr>
            <a:r>
              <a:rPr lang="en-US" dirty="0" smtClean="0"/>
              <a:t>Digital voice modulation</a:t>
            </a:r>
          </a:p>
          <a:p>
            <a:pPr>
              <a:spcAft>
                <a:spcPts val="1200"/>
              </a:spcAft>
            </a:pPr>
            <a:r>
              <a:rPr lang="en-US" dirty="0" smtClean="0"/>
              <a:t>Split into talk groups on the repeater. You only hear the groups your radio currently subscribes to.</a:t>
            </a:r>
          </a:p>
          <a:p>
            <a:pPr>
              <a:spcAft>
                <a:spcPts val="1200"/>
              </a:spcAft>
            </a:pPr>
            <a:r>
              <a:rPr lang="en-US" dirty="0" smtClean="0"/>
              <a:t>You need to program these talk groups into the radio</a:t>
            </a:r>
          </a:p>
          <a:p>
            <a:endParaRPr lang="en-US" dirty="0" smtClean="0"/>
          </a:p>
          <a:p>
            <a:endParaRPr lang="en-US" dirty="0"/>
          </a:p>
        </p:txBody>
      </p:sp>
    </p:spTree>
    <p:extLst>
      <p:ext uri="{BB962C8B-B14F-4D97-AF65-F5344CB8AC3E}">
        <p14:creationId xmlns:p14="http://schemas.microsoft.com/office/powerpoint/2010/main" val="10353193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IRLP</a:t>
            </a:r>
            <a:endParaRPr lang="en-US" dirty="0"/>
          </a:p>
        </p:txBody>
      </p:sp>
      <p:sp>
        <p:nvSpPr>
          <p:cNvPr id="3" name="Content Placeholder 2"/>
          <p:cNvSpPr>
            <a:spLocks noGrp="1"/>
          </p:cNvSpPr>
          <p:nvPr>
            <p:ph idx="1"/>
          </p:nvPr>
        </p:nvSpPr>
        <p:spPr/>
        <p:txBody>
          <a:bodyPr/>
          <a:lstStyle/>
          <a:p>
            <a:pPr>
              <a:spcAft>
                <a:spcPts val="1200"/>
              </a:spcAft>
            </a:pPr>
            <a:r>
              <a:rPr lang="en-US" dirty="0" smtClean="0"/>
              <a:t>Links repeaters over the internet</a:t>
            </a:r>
          </a:p>
          <a:p>
            <a:pPr>
              <a:spcAft>
                <a:spcPts val="1200"/>
              </a:spcAft>
            </a:pPr>
            <a:r>
              <a:rPr lang="en-US" dirty="0" smtClean="0"/>
              <a:t>Is controlled using DTMF (the old touch tone phone standard).</a:t>
            </a:r>
          </a:p>
          <a:p>
            <a:pPr>
              <a:spcAft>
                <a:spcPts val="1200"/>
              </a:spcAft>
            </a:pPr>
            <a:r>
              <a:rPr lang="en-US" dirty="0" smtClean="0"/>
              <a:t>Allows repeaters to have a global audience.</a:t>
            </a:r>
          </a:p>
        </p:txBody>
      </p:sp>
    </p:spTree>
    <p:extLst>
      <p:ext uri="{BB962C8B-B14F-4D97-AF65-F5344CB8AC3E}">
        <p14:creationId xmlns:p14="http://schemas.microsoft.com/office/powerpoint/2010/main" val="27182925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 Codes</a:t>
            </a:r>
            <a:endParaRPr lang="en-US" dirty="0"/>
          </a:p>
        </p:txBody>
      </p:sp>
      <p:sp>
        <p:nvSpPr>
          <p:cNvPr id="3" name="Content Placeholder 2"/>
          <p:cNvSpPr>
            <a:spLocks noGrp="1"/>
          </p:cNvSpPr>
          <p:nvPr>
            <p:ph idx="1"/>
          </p:nvPr>
        </p:nvSpPr>
        <p:spPr/>
        <p:txBody>
          <a:bodyPr/>
          <a:lstStyle/>
          <a:p>
            <a:r>
              <a:rPr lang="en-US" dirty="0" smtClean="0"/>
              <a:t>Used as a quick way to express or query something.</a:t>
            </a:r>
          </a:p>
          <a:p>
            <a:pPr lvl="1"/>
            <a:r>
              <a:rPr lang="en-US" dirty="0" smtClean="0"/>
              <a:t>“QSY?” – Should we change </a:t>
            </a:r>
            <a:r>
              <a:rPr lang="en-US" dirty="0" smtClean="0"/>
              <a:t>frequency</a:t>
            </a:r>
            <a:endParaRPr lang="en-US" dirty="0" smtClean="0"/>
          </a:p>
          <a:p>
            <a:pPr lvl="1"/>
            <a:r>
              <a:rPr lang="en-US" dirty="0" smtClean="0"/>
              <a:t>“QSY 146.52” – I’m changing to 146.52</a:t>
            </a:r>
          </a:p>
          <a:p>
            <a:pPr lvl="1"/>
            <a:r>
              <a:rPr lang="en-US" dirty="0" smtClean="0"/>
              <a:t>“QRM?” – are you having signal </a:t>
            </a:r>
            <a:r>
              <a:rPr lang="en-US" dirty="0" smtClean="0"/>
              <a:t>interference?</a:t>
            </a:r>
            <a:endParaRPr lang="en-US" dirty="0" smtClean="0"/>
          </a:p>
          <a:p>
            <a:pPr lvl="1"/>
            <a:r>
              <a:rPr lang="en-US" dirty="0" smtClean="0"/>
              <a:t>“QRM” – I’m </a:t>
            </a:r>
            <a:r>
              <a:rPr lang="en-US" dirty="0" smtClean="0"/>
              <a:t>experiencing </a:t>
            </a:r>
            <a:r>
              <a:rPr lang="en-US" dirty="0" smtClean="0"/>
              <a:t>signal interference.</a:t>
            </a:r>
          </a:p>
          <a:p>
            <a:pPr lvl="1"/>
            <a:endParaRPr lang="en-US" dirty="0"/>
          </a:p>
        </p:txBody>
      </p:sp>
    </p:spTree>
    <p:extLst>
      <p:ext uri="{BB962C8B-B14F-4D97-AF65-F5344CB8AC3E}">
        <p14:creationId xmlns:p14="http://schemas.microsoft.com/office/powerpoint/2010/main" val="17620757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Emergency and Formal Messages</a:t>
            </a:r>
            <a:endParaRPr lang="en-US" dirty="0"/>
          </a:p>
        </p:txBody>
      </p:sp>
      <p:sp>
        <p:nvSpPr>
          <p:cNvPr id="3" name="Subtitle 2"/>
          <p:cNvSpPr>
            <a:spLocks noGrp="1"/>
          </p:cNvSpPr>
          <p:nvPr>
            <p:ph type="subTitle" idx="1"/>
          </p:nvPr>
        </p:nvSpPr>
        <p:spPr/>
        <p:txBody>
          <a:bodyPr/>
          <a:lstStyle/>
          <a:p>
            <a:r>
              <a:rPr lang="en-US" dirty="0" smtClean="0"/>
              <a:t>T2C</a:t>
            </a:r>
            <a:endParaRPr lang="en-US" dirty="0"/>
          </a:p>
        </p:txBody>
      </p:sp>
    </p:spTree>
    <p:extLst>
      <p:ext uri="{BB962C8B-B14F-4D97-AF65-F5344CB8AC3E}">
        <p14:creationId xmlns:p14="http://schemas.microsoft.com/office/powerpoint/2010/main" val="348885078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FCC RULES</a:t>
            </a:r>
            <a:endParaRPr lang="en-US" dirty="0"/>
          </a:p>
        </p:txBody>
      </p:sp>
      <p:sp>
        <p:nvSpPr>
          <p:cNvPr id="3" name="Content Placeholder 2"/>
          <p:cNvSpPr>
            <a:spLocks noGrp="1"/>
          </p:cNvSpPr>
          <p:nvPr>
            <p:ph idx="1"/>
          </p:nvPr>
        </p:nvSpPr>
        <p:spPr/>
        <p:txBody>
          <a:bodyPr/>
          <a:lstStyle/>
          <a:p>
            <a:r>
              <a:rPr lang="en-US" dirty="0" smtClean="0"/>
              <a:t>FCC rules always apply…</a:t>
            </a:r>
          </a:p>
          <a:p>
            <a:endParaRPr lang="en-US" dirty="0"/>
          </a:p>
          <a:p>
            <a:r>
              <a:rPr lang="en-US" dirty="0" smtClean="0"/>
              <a:t>Having said that, the rules state you can operate outside your frequency privileges if it involves immediate safety of human life or protection of property.</a:t>
            </a:r>
            <a:endParaRPr lang="en-US" dirty="0"/>
          </a:p>
        </p:txBody>
      </p:sp>
    </p:spTree>
    <p:extLst>
      <p:ext uri="{BB962C8B-B14F-4D97-AF65-F5344CB8AC3E}">
        <p14:creationId xmlns:p14="http://schemas.microsoft.com/office/powerpoint/2010/main" val="58745167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Nets Part 1</a:t>
            </a:r>
            <a:endParaRPr lang="en-US" dirty="0"/>
          </a:p>
        </p:txBody>
      </p:sp>
      <p:sp>
        <p:nvSpPr>
          <p:cNvPr id="3" name="Content Placeholder 2"/>
          <p:cNvSpPr>
            <a:spLocks noGrp="1"/>
          </p:cNvSpPr>
          <p:nvPr>
            <p:ph idx="1"/>
          </p:nvPr>
        </p:nvSpPr>
        <p:spPr/>
        <p:txBody>
          <a:bodyPr>
            <a:normAutofit fontScale="70000" lnSpcReduction="20000"/>
          </a:bodyPr>
          <a:lstStyle/>
          <a:p>
            <a:pPr>
              <a:spcAft>
                <a:spcPts val="1800"/>
              </a:spcAft>
            </a:pPr>
            <a:r>
              <a:rPr lang="en-US" dirty="0" smtClean="0"/>
              <a:t>Formal sessions using specific frequencies</a:t>
            </a:r>
          </a:p>
          <a:p>
            <a:pPr>
              <a:spcAft>
                <a:spcPts val="1800"/>
              </a:spcAft>
            </a:pPr>
            <a:r>
              <a:rPr lang="en-US" dirty="0" smtClean="0"/>
              <a:t>Net Control Station or NCS is the station running the net.</a:t>
            </a:r>
          </a:p>
          <a:p>
            <a:pPr>
              <a:spcAft>
                <a:spcPts val="1800"/>
              </a:spcAft>
            </a:pPr>
            <a:r>
              <a:rPr lang="en-US" dirty="0" smtClean="0"/>
              <a:t>The net will start with a preamble to describe the purpose and protocols of the net.</a:t>
            </a:r>
          </a:p>
          <a:p>
            <a:pPr>
              <a:spcAft>
                <a:spcPts val="1800"/>
              </a:spcAft>
            </a:pPr>
            <a:r>
              <a:rPr lang="en-US" dirty="0" smtClean="0"/>
              <a:t>If you need immediate attention to report a emergency begin your transmission with priority or emergency followed by your call sign.</a:t>
            </a:r>
          </a:p>
          <a:p>
            <a:pPr>
              <a:spcAft>
                <a:spcPts val="1800"/>
              </a:spcAft>
            </a:pPr>
            <a:r>
              <a:rPr lang="en-US" dirty="0" smtClean="0"/>
              <a:t>Traffic refers to formal messages for the net.</a:t>
            </a:r>
          </a:p>
        </p:txBody>
      </p:sp>
    </p:spTree>
    <p:extLst>
      <p:ext uri="{BB962C8B-B14F-4D97-AF65-F5344CB8AC3E}">
        <p14:creationId xmlns:p14="http://schemas.microsoft.com/office/powerpoint/2010/main" val="32983505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Section T1</a:t>
            </a:r>
            <a:endParaRPr lang="en-US" dirty="0"/>
          </a:p>
        </p:txBody>
      </p:sp>
      <p:sp>
        <p:nvSpPr>
          <p:cNvPr id="5" name="Text Placeholder 4"/>
          <p:cNvSpPr>
            <a:spLocks noGrp="1"/>
          </p:cNvSpPr>
          <p:nvPr>
            <p:ph type="body" idx="1"/>
          </p:nvPr>
        </p:nvSpPr>
        <p:spPr/>
        <p:txBody>
          <a:bodyPr/>
          <a:lstStyle/>
          <a:p>
            <a:r>
              <a:rPr lang="en-US" dirty="0" smtClean="0"/>
              <a:t>Rules and regulations</a:t>
            </a:r>
            <a:endParaRPr lang="en-US" dirty="0"/>
          </a:p>
        </p:txBody>
      </p:sp>
    </p:spTree>
    <p:extLst>
      <p:ext uri="{BB962C8B-B14F-4D97-AF65-F5344CB8AC3E}">
        <p14:creationId xmlns:p14="http://schemas.microsoft.com/office/powerpoint/2010/main" val="328004140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Nets Part 2</a:t>
            </a:r>
            <a:endParaRPr lang="en-US" dirty="0"/>
          </a:p>
        </p:txBody>
      </p:sp>
      <p:sp>
        <p:nvSpPr>
          <p:cNvPr id="3" name="Content Placeholder 2"/>
          <p:cNvSpPr>
            <a:spLocks noGrp="1"/>
          </p:cNvSpPr>
          <p:nvPr>
            <p:ph idx="1"/>
          </p:nvPr>
        </p:nvSpPr>
        <p:spPr/>
        <p:txBody>
          <a:bodyPr>
            <a:normAutofit fontScale="55000" lnSpcReduction="20000"/>
          </a:bodyPr>
          <a:lstStyle/>
          <a:p>
            <a:pPr>
              <a:spcAft>
                <a:spcPts val="1800"/>
              </a:spcAft>
            </a:pPr>
            <a:r>
              <a:rPr lang="en-US" dirty="0" smtClean="0"/>
              <a:t>Remain on the frequency for the duration of the Net.</a:t>
            </a:r>
          </a:p>
          <a:p>
            <a:pPr>
              <a:spcAft>
                <a:spcPts val="1800"/>
              </a:spcAft>
            </a:pPr>
            <a:r>
              <a:rPr lang="en-US" dirty="0" smtClean="0"/>
              <a:t>Only transmit when directed.</a:t>
            </a:r>
          </a:p>
          <a:p>
            <a:pPr>
              <a:spcAft>
                <a:spcPts val="1800"/>
              </a:spcAft>
            </a:pPr>
            <a:r>
              <a:rPr lang="en-US" dirty="0" smtClean="0"/>
              <a:t>You should pass any message exactly as it was received.</a:t>
            </a:r>
          </a:p>
          <a:p>
            <a:pPr>
              <a:spcAft>
                <a:spcPts val="1800"/>
              </a:spcAft>
            </a:pPr>
            <a:r>
              <a:rPr lang="en-US" dirty="0" smtClean="0"/>
              <a:t>Check refers to the number of words in the body of the message.</a:t>
            </a:r>
          </a:p>
          <a:p>
            <a:pPr>
              <a:spcAft>
                <a:spcPts val="1800"/>
              </a:spcAft>
            </a:pPr>
            <a:r>
              <a:rPr lang="en-US" dirty="0" smtClean="0"/>
              <a:t>Tactical call signs can be used. E.G.  NCS, race 1, bike 2, corner 5, etc.</a:t>
            </a:r>
          </a:p>
          <a:p>
            <a:pPr>
              <a:spcAft>
                <a:spcPts val="1800"/>
              </a:spcAft>
            </a:pPr>
            <a:r>
              <a:rPr lang="en-US" dirty="0" smtClean="0"/>
              <a:t>When using tactical calls signs you still must use your own call sign every ten minutes and at the end of the conversation.</a:t>
            </a:r>
          </a:p>
          <a:p>
            <a:endParaRPr lang="en-US" dirty="0" smtClean="0"/>
          </a:p>
          <a:p>
            <a:endParaRPr lang="en-US" dirty="0"/>
          </a:p>
        </p:txBody>
      </p:sp>
    </p:spTree>
    <p:extLst>
      <p:ext uri="{BB962C8B-B14F-4D97-AF65-F5344CB8AC3E}">
        <p14:creationId xmlns:p14="http://schemas.microsoft.com/office/powerpoint/2010/main" val="123242089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ARES</a:t>
            </a:r>
            <a:endParaRPr lang="en-US" dirty="0"/>
          </a:p>
        </p:txBody>
      </p:sp>
      <p:sp>
        <p:nvSpPr>
          <p:cNvPr id="3" name="Content Placeholder 2"/>
          <p:cNvSpPr>
            <a:spLocks noGrp="1"/>
          </p:cNvSpPr>
          <p:nvPr>
            <p:ph idx="1"/>
          </p:nvPr>
        </p:nvSpPr>
        <p:spPr/>
        <p:txBody>
          <a:bodyPr/>
          <a:lstStyle/>
          <a:p>
            <a:r>
              <a:rPr lang="en-US" dirty="0" smtClean="0"/>
              <a:t>Licensed amateurs who have voluntarily registered their qualifications and equipment for communications duty in the public service.</a:t>
            </a:r>
            <a:endParaRPr lang="en-US" dirty="0"/>
          </a:p>
        </p:txBody>
      </p:sp>
    </p:spTree>
    <p:extLst>
      <p:ext uri="{BB962C8B-B14F-4D97-AF65-F5344CB8AC3E}">
        <p14:creationId xmlns:p14="http://schemas.microsoft.com/office/powerpoint/2010/main" val="42075359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Section </a:t>
            </a:r>
            <a:r>
              <a:rPr lang="en-US" dirty="0" smtClean="0"/>
              <a:t>T1-A</a:t>
            </a:r>
            <a:endParaRPr lang="en-US" dirty="0"/>
          </a:p>
        </p:txBody>
      </p:sp>
      <p:sp>
        <p:nvSpPr>
          <p:cNvPr id="5" name="Text Placeholder 4"/>
          <p:cNvSpPr>
            <a:spLocks noGrp="1"/>
          </p:cNvSpPr>
          <p:nvPr>
            <p:ph type="body" idx="1"/>
          </p:nvPr>
        </p:nvSpPr>
        <p:spPr/>
        <p:txBody>
          <a:bodyPr/>
          <a:lstStyle/>
          <a:p>
            <a:r>
              <a:rPr lang="en-US" dirty="0" smtClean="0"/>
              <a:t>Purpose and Regulating Entities</a:t>
            </a:r>
            <a:endParaRPr lang="en-US" dirty="0"/>
          </a:p>
        </p:txBody>
      </p:sp>
    </p:spTree>
    <p:extLst>
      <p:ext uri="{BB962C8B-B14F-4D97-AF65-F5344CB8AC3E}">
        <p14:creationId xmlns:p14="http://schemas.microsoft.com/office/powerpoint/2010/main" val="16612253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Purpose of Amateur (Ham Radio)</a:t>
            </a:r>
            <a:endParaRPr lang="en-US" dirty="0"/>
          </a:p>
        </p:txBody>
      </p:sp>
      <p:sp>
        <p:nvSpPr>
          <p:cNvPr id="3" name="Content Placeholder 2"/>
          <p:cNvSpPr>
            <a:spLocks noGrp="1"/>
          </p:cNvSpPr>
          <p:nvPr>
            <p:ph idx="1"/>
          </p:nvPr>
        </p:nvSpPr>
        <p:spPr/>
        <p:txBody>
          <a:bodyPr>
            <a:normAutofit fontScale="47500" lnSpcReduction="20000"/>
          </a:bodyPr>
          <a:lstStyle/>
          <a:p>
            <a:pPr marL="0" indent="0">
              <a:buNone/>
            </a:pPr>
            <a:r>
              <a:rPr lang="en-US" dirty="0" smtClean="0"/>
              <a:t>FCC Rules and Regulations Part 97.1 Basis and Purpose:</a:t>
            </a:r>
          </a:p>
          <a:p>
            <a:pPr marL="514350" indent="-514350">
              <a:buFont typeface="+mj-lt"/>
              <a:buAutoNum type="alphaLcParenR"/>
            </a:pPr>
            <a:r>
              <a:rPr lang="en-US" dirty="0" smtClean="0"/>
              <a:t>Recognition </a:t>
            </a:r>
            <a:r>
              <a:rPr lang="en-US" dirty="0"/>
              <a:t>and enhancement of the value of the amateur service to the public as a voluntary</a:t>
            </a:r>
            <a:r>
              <a:rPr lang="en-US" dirty="0" smtClean="0"/>
              <a:t/>
            </a:r>
            <a:br>
              <a:rPr lang="en-US" dirty="0" smtClean="0"/>
            </a:br>
            <a:r>
              <a:rPr lang="en-US" dirty="0"/>
              <a:t>noncommercial communication service, particularly with respect to providing emergency communications</a:t>
            </a:r>
            <a:r>
              <a:rPr lang="en-US" dirty="0" smtClean="0"/>
              <a:t>.</a:t>
            </a:r>
          </a:p>
          <a:p>
            <a:pPr marL="514350" indent="-514350">
              <a:buFont typeface="+mj-lt"/>
              <a:buAutoNum type="alphaLcParenR"/>
            </a:pPr>
            <a:r>
              <a:rPr lang="en-US" dirty="0" smtClean="0"/>
              <a:t>Continuation </a:t>
            </a:r>
            <a:r>
              <a:rPr lang="en-US" dirty="0"/>
              <a:t>and extension of the amateur's proven ability to contribute to the advancement of</a:t>
            </a:r>
            <a:r>
              <a:rPr lang="en-US" dirty="0" smtClean="0"/>
              <a:t/>
            </a:r>
            <a:br>
              <a:rPr lang="en-US" dirty="0" smtClean="0"/>
            </a:br>
            <a:r>
              <a:rPr lang="en-US" dirty="0"/>
              <a:t>the radio </a:t>
            </a:r>
            <a:r>
              <a:rPr lang="en-US" dirty="0" smtClean="0"/>
              <a:t>art.</a:t>
            </a:r>
          </a:p>
          <a:p>
            <a:pPr marL="514350" indent="-514350">
              <a:buFont typeface="+mj-lt"/>
              <a:buAutoNum type="alphaLcParenR"/>
            </a:pPr>
            <a:r>
              <a:rPr lang="en-US" dirty="0" smtClean="0"/>
              <a:t>Encouragement </a:t>
            </a:r>
            <a:r>
              <a:rPr lang="en-US" dirty="0"/>
              <a:t>and improvement of the amateur service through rules which provide for</a:t>
            </a:r>
            <a:r>
              <a:rPr lang="en-US" dirty="0" smtClean="0"/>
              <a:t/>
            </a:r>
            <a:br>
              <a:rPr lang="en-US" dirty="0" smtClean="0"/>
            </a:br>
            <a:r>
              <a:rPr lang="en-US" dirty="0"/>
              <a:t>advancing skills in both the communication and technical phases of the </a:t>
            </a:r>
            <a:r>
              <a:rPr lang="en-US" dirty="0" smtClean="0"/>
              <a:t>art.</a:t>
            </a:r>
          </a:p>
          <a:p>
            <a:pPr marL="514350" indent="-514350">
              <a:buFont typeface="+mj-lt"/>
              <a:buAutoNum type="alphaLcParenR"/>
            </a:pPr>
            <a:r>
              <a:rPr lang="en-US" dirty="0" smtClean="0"/>
              <a:t>Expansion </a:t>
            </a:r>
            <a:r>
              <a:rPr lang="en-US" dirty="0"/>
              <a:t>of the existing reservoir within the amateur radio service of trained </a:t>
            </a:r>
            <a:r>
              <a:rPr lang="en-US" dirty="0" smtClean="0"/>
              <a:t>operators, technicians</a:t>
            </a:r>
            <a:r>
              <a:rPr lang="en-US" dirty="0"/>
              <a:t>, and electronics </a:t>
            </a:r>
            <a:r>
              <a:rPr lang="en-US" dirty="0" smtClean="0"/>
              <a:t>experts.</a:t>
            </a:r>
          </a:p>
          <a:p>
            <a:pPr marL="514350" indent="-514350">
              <a:buFont typeface="+mj-lt"/>
              <a:buAutoNum type="alphaLcParenR"/>
            </a:pPr>
            <a:r>
              <a:rPr lang="en-US" dirty="0" smtClean="0"/>
              <a:t>Continuation </a:t>
            </a:r>
            <a:r>
              <a:rPr lang="en-US" dirty="0"/>
              <a:t>and extension of the amateur's unique ability to enhance international </a:t>
            </a:r>
            <a:r>
              <a:rPr lang="en-US" dirty="0" smtClean="0"/>
              <a:t>goodwill.</a:t>
            </a:r>
          </a:p>
          <a:p>
            <a:pPr marL="0" indent="0">
              <a:buNone/>
            </a:pPr>
            <a:endParaRPr lang="en-US" dirty="0"/>
          </a:p>
        </p:txBody>
      </p:sp>
    </p:spTree>
    <p:extLst>
      <p:ext uri="{BB962C8B-B14F-4D97-AF65-F5344CB8AC3E}">
        <p14:creationId xmlns:p14="http://schemas.microsoft.com/office/powerpoint/2010/main" val="24373665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Regulating Bodies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International Telecommunication Union (ITU)</a:t>
            </a:r>
          </a:p>
          <a:p>
            <a:pPr lvl="1"/>
            <a:r>
              <a:rPr lang="en-US" dirty="0" smtClean="0"/>
              <a:t>United Nations Agency that establishes international treaties and standards regarding communications technologies. Established as International Telegraph Union on 17 May 1865 making it the oldest existent international organization.</a:t>
            </a:r>
          </a:p>
          <a:p>
            <a:pPr lvl="1"/>
            <a:r>
              <a:rPr lang="en-US" dirty="0" smtClean="0"/>
              <a:t>Splits world into three regions for managing radio spectrum:</a:t>
            </a:r>
          </a:p>
          <a:p>
            <a:pPr lvl="2"/>
            <a:r>
              <a:rPr lang="en-US" dirty="0" smtClean="0"/>
              <a:t>Region 1: Europe, Africa, The Former Soviet Union, Mongolia, The Middle East west of the Persian Gulf, western boundary is defined by line B</a:t>
            </a:r>
          </a:p>
          <a:p>
            <a:pPr lvl="2"/>
            <a:r>
              <a:rPr lang="en-US" dirty="0" smtClean="0"/>
              <a:t>Region 2: Americas, Greenland and some Pacific Islands. Eastern Boundary is defined by line B</a:t>
            </a:r>
          </a:p>
          <a:p>
            <a:pPr lvl="2"/>
            <a:r>
              <a:rPr lang="en-US" dirty="0" smtClean="0"/>
              <a:t>Region 3: Most of non Former Soviet Union Asia (FSU) including Iran and most of Oceana</a:t>
            </a:r>
            <a:r>
              <a:rPr lang="en-US" dirty="0" smtClean="0"/>
              <a:t>.</a:t>
            </a:r>
            <a:endParaRPr lang="en-US" dirty="0" smtClean="0"/>
          </a:p>
        </p:txBody>
      </p:sp>
    </p:spTree>
    <p:extLst>
      <p:ext uri="{BB962C8B-B14F-4D97-AF65-F5344CB8AC3E}">
        <p14:creationId xmlns:p14="http://schemas.microsoft.com/office/powerpoint/2010/main" val="2899274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Regulations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Federal Communication Commission (FCC)</a:t>
            </a:r>
          </a:p>
          <a:p>
            <a:pPr lvl="1"/>
            <a:r>
              <a:rPr lang="en-US" dirty="0" smtClean="0"/>
              <a:t>Established by Congress 19 June 1934 to regulate communications technologies in the US. Currently regulates:</a:t>
            </a:r>
          </a:p>
          <a:p>
            <a:pPr lvl="2"/>
            <a:r>
              <a:rPr lang="en-US" dirty="0" smtClean="0"/>
              <a:t>Radio</a:t>
            </a:r>
          </a:p>
          <a:p>
            <a:pPr lvl="2"/>
            <a:r>
              <a:rPr lang="en-US" dirty="0" smtClean="0"/>
              <a:t>Television</a:t>
            </a:r>
          </a:p>
          <a:p>
            <a:pPr lvl="2"/>
            <a:r>
              <a:rPr lang="en-US" dirty="0" smtClean="0"/>
              <a:t>Wire</a:t>
            </a:r>
          </a:p>
          <a:p>
            <a:pPr lvl="2"/>
            <a:r>
              <a:rPr lang="en-US" dirty="0" smtClean="0"/>
              <a:t>Satellite</a:t>
            </a:r>
          </a:p>
          <a:p>
            <a:pPr lvl="2"/>
            <a:r>
              <a:rPr lang="en-US" dirty="0" smtClean="0"/>
              <a:t>Cable</a:t>
            </a:r>
          </a:p>
          <a:p>
            <a:endParaRPr lang="en-US" dirty="0"/>
          </a:p>
        </p:txBody>
      </p:sp>
    </p:spTree>
    <p:extLst>
      <p:ext uri="{BB962C8B-B14F-4D97-AF65-F5344CB8AC3E}">
        <p14:creationId xmlns:p14="http://schemas.microsoft.com/office/powerpoint/2010/main" val="7322524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7576</TotalTime>
  <Words>2888</Words>
  <Application>Microsoft Office PowerPoint</Application>
  <PresentationFormat>On-screen Show (16:9)</PresentationFormat>
  <Paragraphs>343</Paragraphs>
  <Slides>51</Slides>
  <Notes>3</Notes>
  <HiddenSlides>1</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Foundry</vt:lpstr>
      <vt:lpstr>Granite Stake Ham Radio License Training</vt:lpstr>
      <vt:lpstr>Resources for study</vt:lpstr>
      <vt:lpstr>Basic test notes</vt:lpstr>
      <vt:lpstr>Technician Class Example Question:</vt:lpstr>
      <vt:lpstr>Section T1</vt:lpstr>
      <vt:lpstr>Section T1-A</vt:lpstr>
      <vt:lpstr>Purpose of Amateur (Ham Radio)</vt:lpstr>
      <vt:lpstr>Regulating Bodies</vt:lpstr>
      <vt:lpstr>US Regulations</vt:lpstr>
      <vt:lpstr>State / Regional</vt:lpstr>
      <vt:lpstr>Non Governing Organizations</vt:lpstr>
      <vt:lpstr>Local Organizations</vt:lpstr>
      <vt:lpstr>Stations </vt:lpstr>
      <vt:lpstr>Stations </vt:lpstr>
      <vt:lpstr>Types of station license grants</vt:lpstr>
      <vt:lpstr>T1B</vt:lpstr>
      <vt:lpstr>ITU Region Map</vt:lpstr>
      <vt:lpstr>Frequency Usage</vt:lpstr>
      <vt:lpstr>PowerPoint Presentation</vt:lpstr>
      <vt:lpstr>Emissions – The Basics</vt:lpstr>
      <vt:lpstr>Picture of a FM transmission</vt:lpstr>
      <vt:lpstr>T1C</vt:lpstr>
      <vt:lpstr>License Classes</vt:lpstr>
      <vt:lpstr>Call Sign Patterns</vt:lpstr>
      <vt:lpstr>PowerPoint Presentation</vt:lpstr>
      <vt:lpstr>Regulatory Requirements</vt:lpstr>
      <vt:lpstr>Operating Area</vt:lpstr>
      <vt:lpstr>T1D</vt:lpstr>
      <vt:lpstr>Transmission Rules</vt:lpstr>
      <vt:lpstr>Additional Rules</vt:lpstr>
      <vt:lpstr>Station rules</vt:lpstr>
      <vt:lpstr>Station Rules</vt:lpstr>
      <vt:lpstr>Identification rules</vt:lpstr>
      <vt:lpstr>Repeaters</vt:lpstr>
      <vt:lpstr>International Operating Rules </vt:lpstr>
      <vt:lpstr>Section T2</vt:lpstr>
      <vt:lpstr>Transmissions</vt:lpstr>
      <vt:lpstr>Simplex Frequencies</vt:lpstr>
      <vt:lpstr>Repeater Frequencies</vt:lpstr>
      <vt:lpstr>Transmissions</vt:lpstr>
      <vt:lpstr>T2B</vt:lpstr>
      <vt:lpstr>Common Modes</vt:lpstr>
      <vt:lpstr>Repeater Detail</vt:lpstr>
      <vt:lpstr>DMR</vt:lpstr>
      <vt:lpstr>IRLP</vt:lpstr>
      <vt:lpstr>Q Codes</vt:lpstr>
      <vt:lpstr>Emergency and Formal Messages</vt:lpstr>
      <vt:lpstr>FCC RULES</vt:lpstr>
      <vt:lpstr>Nets Part 1</vt:lpstr>
      <vt:lpstr>Nets Part 2</vt:lpstr>
      <vt:lpstr>ARES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Granite Stake Ham Radio License Training</dc:title>
  <dc:creator>Bill Buhler</dc:creator>
  <cp:lastModifiedBy>Bill Buhler</cp:lastModifiedBy>
  <cp:revision>60</cp:revision>
  <dcterms:created xsi:type="dcterms:W3CDTF">2022-01-14T23:46:17Z</dcterms:created>
  <dcterms:modified xsi:type="dcterms:W3CDTF">2022-01-22T20:43:58Z</dcterms:modified>
</cp:coreProperties>
</file>